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 id="2147483648" r:id="rId2"/>
    <p:sldMasterId id="2147483690" r:id="rId3"/>
  </p:sldMasterIdLst>
  <p:notesMasterIdLst>
    <p:notesMasterId r:id="rId15"/>
  </p:notesMasterIdLst>
  <p:handoutMasterIdLst>
    <p:handoutMasterId r:id="rId16"/>
  </p:handoutMasterIdLst>
  <p:sldIdLst>
    <p:sldId id="268" r:id="rId4"/>
    <p:sldId id="257" r:id="rId5"/>
    <p:sldId id="286" r:id="rId6"/>
    <p:sldId id="287" r:id="rId7"/>
    <p:sldId id="294" r:id="rId8"/>
    <p:sldId id="288" r:id="rId9"/>
    <p:sldId id="291" r:id="rId10"/>
    <p:sldId id="295" r:id="rId11"/>
    <p:sldId id="289" r:id="rId12"/>
    <p:sldId id="285" r:id="rId13"/>
    <p:sldId id="297" r:id="rId14"/>
  </p:sldIdLst>
  <p:sldSz cx="12192000" cy="6858000"/>
  <p:notesSz cx="6797675" cy="9926638"/>
  <p:embeddedFontLst>
    <p:embeddedFont>
      <p:font typeface="Open Sans" panose="020B0604020202020204" charset="0"/>
      <p:regular r:id="rId17"/>
    </p:embeddedFont>
    <p:embeddedFont>
      <p:font typeface="Gill Sans MT" panose="020B0502020104020203" pitchFamily="34" charset="0"/>
      <p:regular r:id="rId18"/>
      <p:bold r:id="rId19"/>
      <p:italic r:id="rId20"/>
      <p:boldItalic r:id="rId21"/>
    </p:embeddedFont>
    <p:embeddedFont>
      <p:font typeface="Open Sans Semibold" panose="020B0604020202020204" charset="0"/>
      <p:bold r:id="rId22"/>
      <p:boldItalic r:id="rId23"/>
    </p:embeddedFont>
    <p:embeddedFont>
      <p:font typeface="Calibri" panose="020F0502020204030204" pitchFamily="34" charset="0"/>
      <p:regular r:id="rId24"/>
      <p:bold r:id="rId25"/>
      <p:italic r:id="rId26"/>
      <p:boldItalic r:id="rId27"/>
    </p:embeddedFont>
    <p:embeddedFont>
      <p:font typeface="Lucida Sans Unicode" panose="020B0602030504020204"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68049" autoAdjust="0"/>
  </p:normalViewPr>
  <p:slideViewPr>
    <p:cSldViewPr snapToGrid="0">
      <p:cViewPr varScale="1">
        <p:scale>
          <a:sx n="90" d="100"/>
          <a:sy n="90" d="100"/>
        </p:scale>
        <p:origin x="576" y="84"/>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16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11B7C8-251D-4565-BBF1-E52FFCCA25DD}" type="datetimeFigureOut">
              <a:rPr lang="en-GB" smtClean="0"/>
              <a:t>07/07/2017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ED85B6-2798-4A13-B695-78DAED583159}" type="slidenum">
              <a:rPr lang="en-GB" smtClean="0"/>
              <a:t>‹#›</a:t>
            </a:fld>
            <a:endParaRPr lang="en-GB"/>
          </a:p>
        </p:txBody>
      </p:sp>
    </p:spTree>
    <p:extLst>
      <p:ext uri="{BB962C8B-B14F-4D97-AF65-F5344CB8AC3E}">
        <p14:creationId xmlns:p14="http://schemas.microsoft.com/office/powerpoint/2010/main" val="1423912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674C78-E861-4BDE-88C6-EAB5A4316CC2}" type="datetimeFigureOut">
              <a:rPr lang="en-GB" smtClean="0"/>
              <a:t>07/07/2017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DE3FE7-BB9C-46BE-B6F5-908E4DC7E904}" type="slidenum">
              <a:rPr lang="en-GB" smtClean="0"/>
              <a:t>‹#›</a:t>
            </a:fld>
            <a:endParaRPr lang="en-GB"/>
          </a:p>
        </p:txBody>
      </p:sp>
    </p:spTree>
    <p:extLst>
      <p:ext uri="{BB962C8B-B14F-4D97-AF65-F5344CB8AC3E}">
        <p14:creationId xmlns:p14="http://schemas.microsoft.com/office/powerpoint/2010/main" val="213139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t>1</a:t>
            </a:fld>
            <a:endParaRPr lang="en-GB"/>
          </a:p>
        </p:txBody>
      </p:sp>
    </p:spTree>
    <p:extLst>
      <p:ext uri="{BB962C8B-B14F-4D97-AF65-F5344CB8AC3E}">
        <p14:creationId xmlns:p14="http://schemas.microsoft.com/office/powerpoint/2010/main" val="120456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t>2</a:t>
            </a:fld>
            <a:endParaRPr lang="en-GB"/>
          </a:p>
        </p:txBody>
      </p:sp>
    </p:spTree>
    <p:extLst>
      <p:ext uri="{BB962C8B-B14F-4D97-AF65-F5344CB8AC3E}">
        <p14:creationId xmlns:p14="http://schemas.microsoft.com/office/powerpoint/2010/main" val="78529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t>4</a:t>
            </a:fld>
            <a:endParaRPr lang="en-GB"/>
          </a:p>
        </p:txBody>
      </p:sp>
    </p:spTree>
    <p:extLst>
      <p:ext uri="{BB962C8B-B14F-4D97-AF65-F5344CB8AC3E}">
        <p14:creationId xmlns:p14="http://schemas.microsoft.com/office/powerpoint/2010/main" val="340269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DE3FE7-BB9C-46BE-B6F5-908E4DC7E904}" type="slidenum">
              <a:rPr lang="en-GB" smtClean="0"/>
              <a:t>6</a:t>
            </a:fld>
            <a:endParaRPr lang="en-GB"/>
          </a:p>
        </p:txBody>
      </p:sp>
    </p:spTree>
    <p:extLst>
      <p:ext uri="{BB962C8B-B14F-4D97-AF65-F5344CB8AC3E}">
        <p14:creationId xmlns:p14="http://schemas.microsoft.com/office/powerpoint/2010/main" val="308888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numbers to date- but very difficult to drill down further as to true nature of roles undertaken by these individuals. </a:t>
            </a:r>
          </a:p>
          <a:p>
            <a:r>
              <a:rPr lang="en-GB" baseline="0" dirty="0" smtClean="0"/>
              <a:t>Many involved in practice learning take forward associate fellowship or fellowship. However it is always dependent on the learning and teaching activities you are undertaking in the role (practice educators are not a uniform group!- e.g. practice learning management is very different to a clinical tutor and therefor their fellowship claim and category may differ). </a:t>
            </a:r>
            <a:endParaRPr lang="en-GB" dirty="0"/>
          </a:p>
        </p:txBody>
      </p:sp>
      <p:sp>
        <p:nvSpPr>
          <p:cNvPr id="4" name="Slide Number Placeholder 3"/>
          <p:cNvSpPr>
            <a:spLocks noGrp="1"/>
          </p:cNvSpPr>
          <p:nvPr>
            <p:ph type="sldNum" sz="quarter" idx="10"/>
          </p:nvPr>
        </p:nvSpPr>
        <p:spPr/>
        <p:txBody>
          <a:bodyPr/>
          <a:lstStyle/>
          <a:p>
            <a:fld id="{C1DE3FE7-BB9C-46BE-B6F5-908E4DC7E904}" type="slidenum">
              <a:rPr lang="en-GB" smtClean="0"/>
              <a:t>7</a:t>
            </a:fld>
            <a:endParaRPr lang="en-GB"/>
          </a:p>
        </p:txBody>
      </p:sp>
    </p:spTree>
    <p:extLst>
      <p:ext uri="{BB962C8B-B14F-4D97-AF65-F5344CB8AC3E}">
        <p14:creationId xmlns:p14="http://schemas.microsoft.com/office/powerpoint/2010/main" val="308888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 few of the learning opportunities available to you</a:t>
            </a:r>
          </a:p>
          <a:p>
            <a:pPr marL="171450" indent="-171450">
              <a:buFont typeface="Arial" panose="020B0604020202020204" pitchFamily="34" charset="0"/>
              <a:buChar char="•"/>
            </a:pPr>
            <a:r>
              <a:rPr lang="en-GB" dirty="0" smtClean="0"/>
              <a:t>Blogs from across the sector</a:t>
            </a:r>
          </a:p>
          <a:p>
            <a:pPr marL="171450" indent="-171450">
              <a:buFont typeface="Arial" panose="020B0604020202020204" pitchFamily="34" charset="0"/>
              <a:buChar char="•"/>
            </a:pPr>
            <a:r>
              <a:rPr lang="en-GB" dirty="0" smtClean="0"/>
              <a:t>Toolkits to</a:t>
            </a:r>
            <a:r>
              <a:rPr lang="en-GB" baseline="0" dirty="0" smtClean="0"/>
              <a:t> help with learning conversations</a:t>
            </a:r>
          </a:p>
          <a:p>
            <a:pPr marL="171450" indent="-171450">
              <a:buFont typeface="Arial" panose="020B0604020202020204" pitchFamily="34" charset="0"/>
              <a:buChar char="•"/>
            </a:pPr>
            <a:r>
              <a:rPr lang="en-GB" baseline="0" dirty="0" smtClean="0"/>
              <a:t>Knowledge hub to search for research &amp; resources</a:t>
            </a:r>
            <a:endParaRPr lang="en-GB" dirty="0" smtClean="0"/>
          </a:p>
          <a:p>
            <a:endParaRPr lang="en-GB" dirty="0"/>
          </a:p>
        </p:txBody>
      </p:sp>
      <p:sp>
        <p:nvSpPr>
          <p:cNvPr id="4" name="Slide Number Placeholder 3"/>
          <p:cNvSpPr>
            <a:spLocks noGrp="1"/>
          </p:cNvSpPr>
          <p:nvPr>
            <p:ph type="sldNum" sz="quarter" idx="10"/>
          </p:nvPr>
        </p:nvSpPr>
        <p:spPr/>
        <p:txBody>
          <a:bodyPr/>
          <a:lstStyle/>
          <a:p>
            <a:fld id="{C1DE3FE7-BB9C-46BE-B6F5-908E4DC7E904}" type="slidenum">
              <a:rPr lang="en-GB" smtClean="0"/>
              <a:t>8</a:t>
            </a:fld>
            <a:endParaRPr lang="en-GB"/>
          </a:p>
        </p:txBody>
      </p:sp>
    </p:spTree>
    <p:extLst>
      <p:ext uri="{BB962C8B-B14F-4D97-AF65-F5344CB8AC3E}">
        <p14:creationId xmlns:p14="http://schemas.microsoft.com/office/powerpoint/2010/main" val="1494895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7494" y="1671148"/>
            <a:ext cx="2877012" cy="3736428"/>
          </a:xfrm>
          <a:prstGeom prst="rect">
            <a:avLst/>
          </a:prstGeom>
        </p:spPr>
      </p:pic>
    </p:spTree>
    <p:extLst>
      <p:ext uri="{BB962C8B-B14F-4D97-AF65-F5344CB8AC3E}">
        <p14:creationId xmlns:p14="http://schemas.microsoft.com/office/powerpoint/2010/main" val="75856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5"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6"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A6F8823D-7BE7-4CC2-8591-F0779F70D188}" type="datetime1">
              <a:rPr lang="en-GB" smtClean="0">
                <a:solidFill>
                  <a:srgbClr val="4D4D4F">
                    <a:tint val="75000"/>
                  </a:srgbClr>
                </a:solidFill>
              </a:rPr>
              <a:pPr/>
              <a:t>07/07/2017</a:t>
            </a:fld>
            <a:endParaRPr lang="en-GB" dirty="0">
              <a:solidFill>
                <a:srgbClr val="4D4D4F">
                  <a:tint val="75000"/>
                </a:srgbClr>
              </a:solidFill>
            </a:endParaRPr>
          </a:p>
        </p:txBody>
      </p:sp>
      <p:sp>
        <p:nvSpPr>
          <p:cNvPr id="17" name="Content Placeholder 2"/>
          <p:cNvSpPr>
            <a:spLocks noGrp="1"/>
          </p:cNvSpPr>
          <p:nvPr>
            <p:ph idx="1"/>
          </p:nvPr>
        </p:nvSpPr>
        <p:spPr>
          <a:xfrm>
            <a:off x="838200" y="1346304"/>
            <a:ext cx="5278821"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Content Placeholder 2"/>
          <p:cNvSpPr>
            <a:spLocks noGrp="1"/>
          </p:cNvSpPr>
          <p:nvPr>
            <p:ph idx="11"/>
          </p:nvPr>
        </p:nvSpPr>
        <p:spPr>
          <a:xfrm>
            <a:off x="6547945" y="1346304"/>
            <a:ext cx="4805855"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2441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Slide Number Placeholder 5"/>
          <p:cNvSpPr>
            <a:spLocks noGrp="1"/>
          </p:cNvSpPr>
          <p:nvPr>
            <p:ph type="sldNum" sz="quarter" idx="10"/>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6" name="Footer Placeholder 4"/>
          <p:cNvSpPr>
            <a:spLocks noGrp="1"/>
          </p:cNvSpPr>
          <p:nvPr>
            <p:ph type="ftr" sz="quarter" idx="11"/>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7" name="Date Placeholder 14"/>
          <p:cNvSpPr>
            <a:spLocks noGrp="1"/>
          </p:cNvSpPr>
          <p:nvPr>
            <p:ph type="dt" sz="half" idx="1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851BBDC9-2278-4D70-8A43-5D4DD9DF7F82}" type="datetime1">
              <a:rPr lang="en-GB" smtClean="0">
                <a:solidFill>
                  <a:srgbClr val="4D4D4F">
                    <a:tint val="75000"/>
                  </a:srgbClr>
                </a:solidFill>
              </a:rPr>
              <a:pPr/>
              <a:t>07/07/2017</a:t>
            </a:fld>
            <a:endParaRPr lang="en-GB" dirty="0">
              <a:solidFill>
                <a:srgbClr val="4D4D4F">
                  <a:tint val="75000"/>
                </a:srgbClr>
              </a:solidFill>
            </a:endParaRPr>
          </a:p>
        </p:txBody>
      </p:sp>
      <p:sp>
        <p:nvSpPr>
          <p:cNvPr id="18"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19" name="Text Placeholder 2"/>
          <p:cNvSpPr>
            <a:spLocks noGrp="1"/>
          </p:cNvSpPr>
          <p:nvPr>
            <p:ph type="body" idx="13"/>
          </p:nvPr>
        </p:nvSpPr>
        <p:spPr>
          <a:xfrm>
            <a:off x="6533767"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p:cNvSpPr>
            <a:spLocks noGrp="1"/>
          </p:cNvSpPr>
          <p:nvPr>
            <p:ph sz="half" idx="14"/>
          </p:nvPr>
        </p:nvSpPr>
        <p:spPr>
          <a:xfrm>
            <a:off x="6533767"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9706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028" y="557172"/>
            <a:ext cx="6247360" cy="52603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1742087"/>
            <a:ext cx="3779509" cy="4075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4"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5"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EE463F9-A2EE-418A-A97D-92B09913D8E9}" type="datetime1">
              <a:rPr lang="en-GB" smtClean="0">
                <a:solidFill>
                  <a:srgbClr val="4D4D4F">
                    <a:tint val="75000"/>
                  </a:srgbClr>
                </a:solidFill>
              </a:rPr>
              <a:pPr/>
              <a:t>07/07/2017</a:t>
            </a:fld>
            <a:endParaRPr lang="en-GB" dirty="0">
              <a:solidFill>
                <a:srgbClr val="4D4D4F">
                  <a:tint val="75000"/>
                </a:srgbClr>
              </a:solidFill>
            </a:endParaRPr>
          </a:p>
        </p:txBody>
      </p:sp>
      <p:sp>
        <p:nvSpPr>
          <p:cNvPr id="16" name="Title 1"/>
          <p:cNvSpPr>
            <a:spLocks noGrp="1"/>
          </p:cNvSpPr>
          <p:nvPr>
            <p:ph type="title"/>
          </p:nvPr>
        </p:nvSpPr>
        <p:spPr>
          <a:xfrm>
            <a:off x="838200" y="557172"/>
            <a:ext cx="3781035" cy="1003614"/>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17356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9127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63219B1-B7BD-4492-88C1-E1F086BB3C2D}" type="datetime1">
              <a:rPr lang="en-GB" smtClean="0">
                <a:solidFill>
                  <a:srgbClr val="4D4D4F">
                    <a:tint val="75000"/>
                  </a:srgbClr>
                </a:solidFill>
              </a:rPr>
              <a:pPr/>
              <a:t>07/07/2017</a:t>
            </a:fld>
            <a:endParaRPr lang="en-GB" dirty="0">
              <a:solidFill>
                <a:srgbClr val="4D4D4F">
                  <a:tint val="75000"/>
                </a:srgbClr>
              </a:solidFill>
            </a:endParaRPr>
          </a:p>
        </p:txBody>
      </p:sp>
    </p:spTree>
    <p:extLst>
      <p:ext uri="{BB962C8B-B14F-4D97-AF65-F5344CB8AC3E}">
        <p14:creationId xmlns:p14="http://schemas.microsoft.com/office/powerpoint/2010/main" val="913833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413658"/>
            <a:ext cx="10515600" cy="2852737"/>
          </a:xfrm>
        </p:spPr>
        <p:txBody>
          <a:bodyPr anchor="b"/>
          <a:lstStyle>
            <a:lvl1pPr>
              <a:defRPr sz="600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912770" y="5293383"/>
            <a:ext cx="10515600" cy="673661"/>
          </a:xfrm>
        </p:spPr>
        <p:txBody>
          <a:bodyPr/>
          <a:lstStyle>
            <a:lvl1pPr marL="0" indent="0">
              <a:buNone/>
              <a:defRPr sz="2400">
                <a:solidFill>
                  <a:schemeClr val="bg1"/>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5E6EAB3A-A376-4132-BDDD-AB89A434145E}" type="datetime1">
              <a:rPr lang="en-GB" smtClean="0">
                <a:solidFill>
                  <a:srgbClr val="4D4D4F">
                    <a:tint val="75000"/>
                  </a:srgbClr>
                </a:solidFill>
              </a:rPr>
              <a:pPr/>
              <a:t>07/07/2017</a:t>
            </a:fld>
            <a:endParaRPr lang="en-GB" dirty="0">
              <a:solidFill>
                <a:srgbClr val="4D4D4F">
                  <a:tint val="75000"/>
                </a:srgbClr>
              </a:solidFill>
            </a:endParaRPr>
          </a:p>
        </p:txBody>
      </p:sp>
    </p:spTree>
    <p:extLst>
      <p:ext uri="{BB962C8B-B14F-4D97-AF65-F5344CB8AC3E}">
        <p14:creationId xmlns:p14="http://schemas.microsoft.com/office/powerpoint/2010/main" val="72299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 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p:txBody>
          <a:bodyPr/>
          <a:lstStyle>
            <a:lvl1pPr marL="174625" indent="-174625">
              <a:buClr>
                <a:srgbClr val="007AA6"/>
              </a:buClr>
              <a:buFont typeface="Arial" pitchFamily="34" charset="0"/>
              <a:buNone/>
              <a:defRPr/>
            </a:lvl1pPr>
            <a:lvl2pPr marL="174625" indent="-173038">
              <a:buClr>
                <a:srgbClr val="007AA6"/>
              </a:buClr>
              <a:buFont typeface="Arial" pitchFamily="34" charset="0"/>
              <a:buNone/>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userDrawn="1">
            <p:ph type="sldNum" sz="quarter" idx="4"/>
          </p:nvPr>
        </p:nvSpPr>
        <p:spPr>
          <a:xfrm>
            <a:off x="11280575" y="6356351"/>
            <a:ext cx="576991"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6" name="Rectangle 4"/>
          <p:cNvSpPr>
            <a:spLocks noGrp="1" noChangeArrowheads="1"/>
          </p:cNvSpPr>
          <p:nvPr userDrawn="1">
            <p:ph type="title"/>
          </p:nvPr>
        </p:nvSpPr>
        <p:spPr>
          <a:xfrm>
            <a:off x="1102784" y="476250"/>
            <a:ext cx="9217685" cy="706438"/>
          </a:xfrm>
        </p:spPr>
        <p:txBody>
          <a:bodyPr/>
          <a:lstStyle>
            <a:lvl1pPr>
              <a:defRPr sz="3600"/>
            </a:lvl1pPr>
          </a:lstStyle>
          <a:p>
            <a:r>
              <a:rPr lang="en-US"/>
              <a:t>Click to edit Master title style</a:t>
            </a:r>
            <a:endParaRPr lang="en-GB" dirty="0"/>
          </a:p>
        </p:txBody>
      </p:sp>
    </p:spTree>
    <p:extLst>
      <p:ext uri="{BB962C8B-B14F-4D97-AF65-F5344CB8AC3E}">
        <p14:creationId xmlns:p14="http://schemas.microsoft.com/office/powerpoint/2010/main" val="231010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394772" cy="6858000"/>
          </a:xfrm>
          <a:prstGeom prst="rect">
            <a:avLst/>
          </a:prstGeom>
        </p:spPr>
      </p:pic>
      <p:sp>
        <p:nvSpPr>
          <p:cNvPr id="2" name="Title 1"/>
          <p:cNvSpPr>
            <a:spLocks noGrp="1"/>
          </p:cNvSpPr>
          <p:nvPr>
            <p:ph type="ctrTitle"/>
          </p:nvPr>
        </p:nvSpPr>
        <p:spPr>
          <a:xfrm>
            <a:off x="4394772" y="1091883"/>
            <a:ext cx="5922708" cy="2387600"/>
          </a:xfrm>
        </p:spPr>
        <p:txBody>
          <a:bodyPr anchor="b"/>
          <a:lstStyle>
            <a:lvl1pPr algn="l">
              <a:defRPr sz="6000"/>
            </a:lvl1pPr>
          </a:lstStyle>
          <a:p>
            <a:r>
              <a:rPr lang="en-US" smtClean="0"/>
              <a:t>Click to edit Master title style</a:t>
            </a:r>
            <a:endParaRPr lang="en-GB" dirty="0"/>
          </a:p>
        </p:txBody>
      </p:sp>
      <p:sp>
        <p:nvSpPr>
          <p:cNvPr id="3" name="Subtitle 2"/>
          <p:cNvSpPr>
            <a:spLocks noGrp="1"/>
          </p:cNvSpPr>
          <p:nvPr>
            <p:ph type="subTitle" idx="1"/>
          </p:nvPr>
        </p:nvSpPr>
        <p:spPr>
          <a:xfrm>
            <a:off x="4477152" y="3571558"/>
            <a:ext cx="592270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4554" y="6302443"/>
            <a:ext cx="1339360" cy="441989"/>
          </a:xfrm>
          <a:prstGeom prst="rect">
            <a:avLst/>
          </a:prstGeom>
        </p:spPr>
      </p:pic>
    </p:spTree>
    <p:extLst>
      <p:ext uri="{BB962C8B-B14F-4D97-AF65-F5344CB8AC3E}">
        <p14:creationId xmlns:p14="http://schemas.microsoft.com/office/powerpoint/2010/main" val="367152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3" name="Content Placeholder 2"/>
          <p:cNvSpPr>
            <a:spLocks noGrp="1"/>
          </p:cNvSpPr>
          <p:nvPr>
            <p:ph idx="1"/>
          </p:nvPr>
        </p:nvSpPr>
        <p:spPr>
          <a:xfrm>
            <a:off x="838200" y="1346304"/>
            <a:ext cx="10515600" cy="4439641"/>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1"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2"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71B2A129-6680-4A39-9C77-DC5C4AF1CF2A}" type="datetime1">
              <a:rPr lang="en-GB" smtClean="0"/>
              <a:t>07/07/2017</a:t>
            </a:fld>
            <a:endParaRPr lang="en-GB" dirty="0"/>
          </a:p>
        </p:txBody>
      </p:sp>
    </p:spTree>
    <p:extLst>
      <p:ext uri="{BB962C8B-B14F-4D97-AF65-F5344CB8AC3E}">
        <p14:creationId xmlns:p14="http://schemas.microsoft.com/office/powerpoint/2010/main" val="228364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5"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6"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A6F8823D-7BE7-4CC2-8591-F0779F70D188}" type="datetime1">
              <a:rPr lang="en-GB" smtClean="0"/>
              <a:t>07/07/2017</a:t>
            </a:fld>
            <a:endParaRPr lang="en-GB" dirty="0"/>
          </a:p>
        </p:txBody>
      </p:sp>
      <p:sp>
        <p:nvSpPr>
          <p:cNvPr id="17" name="Content Placeholder 2"/>
          <p:cNvSpPr>
            <a:spLocks noGrp="1"/>
          </p:cNvSpPr>
          <p:nvPr>
            <p:ph idx="1"/>
          </p:nvPr>
        </p:nvSpPr>
        <p:spPr>
          <a:xfrm>
            <a:off x="838200" y="1346304"/>
            <a:ext cx="5278821"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Content Placeholder 2"/>
          <p:cNvSpPr>
            <a:spLocks noGrp="1"/>
          </p:cNvSpPr>
          <p:nvPr>
            <p:ph idx="11"/>
          </p:nvPr>
        </p:nvSpPr>
        <p:spPr>
          <a:xfrm>
            <a:off x="6547945" y="1346304"/>
            <a:ext cx="4805855"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715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Slide Number Placeholder 5"/>
          <p:cNvSpPr>
            <a:spLocks noGrp="1"/>
          </p:cNvSpPr>
          <p:nvPr>
            <p:ph type="sldNum" sz="quarter" idx="10"/>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6" name="Footer Placeholder 4"/>
          <p:cNvSpPr>
            <a:spLocks noGrp="1"/>
          </p:cNvSpPr>
          <p:nvPr>
            <p:ph type="ftr" sz="quarter" idx="11"/>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7" name="Date Placeholder 14"/>
          <p:cNvSpPr>
            <a:spLocks noGrp="1"/>
          </p:cNvSpPr>
          <p:nvPr>
            <p:ph type="dt" sz="half" idx="1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851BBDC9-2278-4D70-8A43-5D4DD9DF7F82}" type="datetime1">
              <a:rPr lang="en-GB" smtClean="0"/>
              <a:t>07/07/2017</a:t>
            </a:fld>
            <a:endParaRPr lang="en-GB" dirty="0"/>
          </a:p>
        </p:txBody>
      </p:sp>
      <p:sp>
        <p:nvSpPr>
          <p:cNvPr id="18"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19" name="Text Placeholder 2"/>
          <p:cNvSpPr>
            <a:spLocks noGrp="1"/>
          </p:cNvSpPr>
          <p:nvPr>
            <p:ph type="body" idx="13"/>
          </p:nvPr>
        </p:nvSpPr>
        <p:spPr>
          <a:xfrm>
            <a:off x="6533767"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p:cNvSpPr>
            <a:spLocks noGrp="1"/>
          </p:cNvSpPr>
          <p:nvPr>
            <p:ph sz="half" idx="14"/>
          </p:nvPr>
        </p:nvSpPr>
        <p:spPr>
          <a:xfrm>
            <a:off x="6533767"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6583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028" y="557172"/>
            <a:ext cx="6247360" cy="52603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1742087"/>
            <a:ext cx="3779509" cy="4075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4"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5"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EE463F9-A2EE-418A-A97D-92B09913D8E9}" type="datetime1">
              <a:rPr lang="en-GB" smtClean="0"/>
              <a:t>07/07/2017</a:t>
            </a:fld>
            <a:endParaRPr lang="en-GB" dirty="0"/>
          </a:p>
        </p:txBody>
      </p:sp>
      <p:sp>
        <p:nvSpPr>
          <p:cNvPr id="16" name="Title 1"/>
          <p:cNvSpPr>
            <a:spLocks noGrp="1"/>
          </p:cNvSpPr>
          <p:nvPr>
            <p:ph type="title"/>
          </p:nvPr>
        </p:nvSpPr>
        <p:spPr>
          <a:xfrm>
            <a:off x="838200" y="557172"/>
            <a:ext cx="3781035" cy="1003614"/>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7339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9127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63219B1-B7BD-4492-88C1-E1F086BB3C2D}" type="datetime1">
              <a:rPr lang="en-GB" smtClean="0"/>
              <a:t>07/07/2017</a:t>
            </a:fld>
            <a:endParaRPr lang="en-GB" dirty="0"/>
          </a:p>
        </p:txBody>
      </p:sp>
    </p:spTree>
    <p:extLst>
      <p:ext uri="{BB962C8B-B14F-4D97-AF65-F5344CB8AC3E}">
        <p14:creationId xmlns:p14="http://schemas.microsoft.com/office/powerpoint/2010/main" val="22773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413658"/>
            <a:ext cx="10515600" cy="2852737"/>
          </a:xfrm>
        </p:spPr>
        <p:txBody>
          <a:bodyPr anchor="b"/>
          <a:lstStyle>
            <a:lvl1pPr>
              <a:defRPr sz="600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912770" y="5293383"/>
            <a:ext cx="10515600" cy="673661"/>
          </a:xfrm>
        </p:spPr>
        <p:txBody>
          <a:bodyPr/>
          <a:lstStyle>
            <a:lvl1pPr marL="0" indent="0">
              <a:buNone/>
              <a:defRPr sz="2400">
                <a:solidFill>
                  <a:schemeClr val="bg1"/>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5E6EAB3A-A376-4132-BDDD-AB89A434145E}" type="datetime1">
              <a:rPr lang="en-GB" smtClean="0"/>
              <a:t>07/07/2017</a:t>
            </a:fld>
            <a:endParaRPr lang="en-GB" dirty="0"/>
          </a:p>
        </p:txBody>
      </p:sp>
    </p:spTree>
    <p:extLst>
      <p:ext uri="{BB962C8B-B14F-4D97-AF65-F5344CB8AC3E}">
        <p14:creationId xmlns:p14="http://schemas.microsoft.com/office/powerpoint/2010/main" val="420791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3" name="Content Placeholder 2"/>
          <p:cNvSpPr>
            <a:spLocks noGrp="1"/>
          </p:cNvSpPr>
          <p:nvPr>
            <p:ph idx="1"/>
          </p:nvPr>
        </p:nvSpPr>
        <p:spPr>
          <a:xfrm>
            <a:off x="838200" y="1346304"/>
            <a:ext cx="10515600" cy="4439641"/>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1"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2"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71B2A129-6680-4A39-9C77-DC5C4AF1CF2A}" type="datetime1">
              <a:rPr lang="en-GB" smtClean="0">
                <a:solidFill>
                  <a:srgbClr val="4D4D4F">
                    <a:tint val="75000"/>
                  </a:srgbClr>
                </a:solidFill>
              </a:rPr>
              <a:pPr/>
              <a:t>07/07/2017</a:t>
            </a:fld>
            <a:endParaRPr lang="en-GB" dirty="0">
              <a:solidFill>
                <a:srgbClr val="4D4D4F">
                  <a:tint val="75000"/>
                </a:srgbClr>
              </a:solidFill>
            </a:endParaRPr>
          </a:p>
        </p:txBody>
      </p:sp>
    </p:spTree>
    <p:extLst>
      <p:ext uri="{BB962C8B-B14F-4D97-AF65-F5344CB8AC3E}">
        <p14:creationId xmlns:p14="http://schemas.microsoft.com/office/powerpoint/2010/main" val="3060856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29193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970D2-2228-402E-893F-115B7E466C17}" type="datetime1">
              <a:rPr lang="en-GB" smtClean="0"/>
              <a:t>07/07/2017</a:t>
            </a:fld>
            <a:endParaRPr lang="en-GB"/>
          </a:p>
        </p:txBody>
      </p:sp>
      <p:sp>
        <p:nvSpPr>
          <p:cNvPr id="6" name="Slide Number Placeholder 5"/>
          <p:cNvSpPr>
            <a:spLocks noGrp="1"/>
          </p:cNvSpPr>
          <p:nvPr>
            <p:ph type="sldNum" sz="quarter" idx="4"/>
          </p:nvPr>
        </p:nvSpPr>
        <p:spPr>
          <a:xfrm>
            <a:off x="9334995" y="11814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A18AC-CE6E-42B9-A9BC-71F062A5C50D}" type="slidenum">
              <a:rPr lang="en-GB" smtClean="0"/>
              <a:t>‹#›</a:t>
            </a:fld>
            <a:endParaRPr lang="en-GB"/>
          </a:p>
        </p:txBody>
      </p:sp>
    </p:spTree>
    <p:extLst>
      <p:ext uri="{BB962C8B-B14F-4D97-AF65-F5344CB8AC3E}">
        <p14:creationId xmlns:p14="http://schemas.microsoft.com/office/powerpoint/2010/main" val="419441960"/>
      </p:ext>
    </p:extLst>
  </p:cSld>
  <p:clrMap bg1="lt1" tx1="dk1" bg2="lt2" tx2="dk2" accent1="accent1" accent2="accent2" accent3="accent3" accent4="accent4" accent5="accent5" accent6="accent6" hlink="hlink" folHlink="folHlink"/>
  <p:sldLayoutIdLst>
    <p:sldLayoutId id="2147483682" r:id="rId1"/>
    <p:sldLayoutId id="2147483687"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p:nvCxnSpPr>
        <p:spPr>
          <a:xfrm>
            <a:off x="0" y="617696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9"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20"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C9215908-7A35-4E04-BBDE-08C5A2E7AE74}" type="datetime1">
              <a:rPr lang="en-GB" smtClean="0"/>
              <a:t>07/07/2017</a:t>
            </a:fld>
            <a:endParaRPr lang="en-GB"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4554" y="6302443"/>
            <a:ext cx="1339360" cy="441989"/>
          </a:xfrm>
          <a:prstGeom prst="rect">
            <a:avLst/>
          </a:prstGeom>
        </p:spPr>
      </p:pic>
    </p:spTree>
    <p:extLst>
      <p:ext uri="{BB962C8B-B14F-4D97-AF65-F5344CB8AC3E}">
        <p14:creationId xmlns:p14="http://schemas.microsoft.com/office/powerpoint/2010/main" val="337516552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6" r:id="rId4"/>
    <p:sldLayoutId id="2147483651" r:id="rId5"/>
    <p:sldLayoutId id="2147483689" r:id="rId6"/>
  </p:sldLayoutIdLst>
  <p:hf hdr="0" ft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200"/>
        </a:spcAft>
        <a:buFontTx/>
        <a:buBlip>
          <a:blip r:embed="rId9"/>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p:nvCxnSpPr>
        <p:spPr>
          <a:xfrm>
            <a:off x="0" y="617696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9"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20"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C9215908-7A35-4E04-BBDE-08C5A2E7AE74}" type="datetime1">
              <a:rPr lang="en-GB" smtClean="0">
                <a:solidFill>
                  <a:srgbClr val="4D4D4F">
                    <a:tint val="75000"/>
                  </a:srgbClr>
                </a:solidFill>
              </a:rPr>
              <a:pPr/>
              <a:t>07/07/2017</a:t>
            </a:fld>
            <a:endParaRPr lang="en-GB" dirty="0">
              <a:solidFill>
                <a:srgbClr val="4D4D4F">
                  <a:tint val="75000"/>
                </a:srgbClr>
              </a:solidFill>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4554" y="6302443"/>
            <a:ext cx="1339360" cy="441989"/>
          </a:xfrm>
          <a:prstGeom prst="rect">
            <a:avLst/>
          </a:prstGeom>
        </p:spPr>
      </p:pic>
    </p:spTree>
    <p:extLst>
      <p:ext uri="{BB962C8B-B14F-4D97-AF65-F5344CB8AC3E}">
        <p14:creationId xmlns:p14="http://schemas.microsoft.com/office/powerpoint/2010/main" val="4120240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8" r:id="rId7"/>
  </p:sldLayoutIdLst>
  <p:hf hdr="0" ft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200"/>
        </a:spcAft>
        <a:buFontTx/>
        <a:buBlip>
          <a:blip r:embed="rId10"/>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nmc.org.uk/globalassets/sitedocuments/councilpapersanddocuments/council-2017/council-item-7-may-2017.pdf"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cademy.ac.uk/ukpsf" TargetMode="External"/><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twitter.com/HEA_chat" TargetMode="External"/><Relationship Id="rId3" Type="http://schemas.openxmlformats.org/officeDocument/2006/relationships/hyperlink" Target="https://www.heacademy.ac.uk/hub" TargetMode="External"/><Relationship Id="rId7" Type="http://schemas.openxmlformats.org/officeDocument/2006/relationships/hyperlink" Target="https://www.heacademy.ac.uk/heachat" TargetMode="External"/><Relationship Id="rId12" Type="http://schemas.openxmlformats.org/officeDocument/2006/relationships/hyperlink" Target="https://www.heacademy.ac.uk/blo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hyperlink" Target="https://www.heacademy.ac.uk/frameworks-toolkits/welcome-hea-toolkits" TargetMode="External"/><Relationship Id="rId5" Type="http://schemas.openxmlformats.org/officeDocument/2006/relationships/hyperlink" Target="https://www.heacademy.ac.uk/taxonomy/term/3349" TargetMode="External"/><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hyperlink" Target="https://twitter.com/hashtag/LTHEchat?src=has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heacademy.ac.uk/individuals/fellowshi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 Fellowship</a:t>
            </a:r>
            <a:endParaRPr lang="en-GB" dirty="0"/>
          </a:p>
        </p:txBody>
      </p:sp>
      <p:sp>
        <p:nvSpPr>
          <p:cNvPr id="3" name="Subtitle 2"/>
          <p:cNvSpPr>
            <a:spLocks noGrp="1"/>
          </p:cNvSpPr>
          <p:nvPr>
            <p:ph type="subTitle" idx="1"/>
          </p:nvPr>
        </p:nvSpPr>
        <p:spPr/>
        <p:txBody>
          <a:bodyPr>
            <a:normAutofit lnSpcReduction="10000"/>
          </a:bodyPr>
          <a:lstStyle/>
          <a:p>
            <a:r>
              <a:rPr lang="en-GB" dirty="0" smtClean="0"/>
              <a:t>Practice Education Specialist Interest Group - Health and Social Care</a:t>
            </a:r>
          </a:p>
          <a:p>
            <a:r>
              <a:rPr lang="en-GB" dirty="0" smtClean="0"/>
              <a:t>29 March 2017</a:t>
            </a:r>
          </a:p>
          <a:p>
            <a:r>
              <a:rPr lang="en-GB" dirty="0" smtClean="0"/>
              <a:t>Louise Lumsden SFHEA</a:t>
            </a:r>
            <a:endParaRPr lang="en-GB" dirty="0"/>
          </a:p>
        </p:txBody>
      </p:sp>
    </p:spTree>
    <p:extLst>
      <p:ext uri="{BB962C8B-B14F-4D97-AF65-F5344CB8AC3E}">
        <p14:creationId xmlns:p14="http://schemas.microsoft.com/office/powerpoint/2010/main" val="2341106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72A18AC-CE6E-42B9-A9BC-71F062A5C50D}" type="slidenum">
              <a:rPr lang="en-GB" smtClean="0"/>
              <a:pPr/>
              <a:t>10</a:t>
            </a:fld>
            <a:endParaRPr lang="en-GB"/>
          </a:p>
        </p:txBody>
      </p:sp>
      <p:sp>
        <p:nvSpPr>
          <p:cNvPr id="6" name="Date Placeholder 5"/>
          <p:cNvSpPr>
            <a:spLocks noGrp="1"/>
          </p:cNvSpPr>
          <p:nvPr>
            <p:ph type="dt" sz="half" idx="2"/>
          </p:nvPr>
        </p:nvSpPr>
        <p:spPr/>
        <p:txBody>
          <a:bodyPr/>
          <a:lstStyle/>
          <a:p>
            <a:fld id="{B88DDD26-F1C9-47C9-B1D2-6A668DE839F3}" type="datetime1">
              <a:rPr lang="en-GB" smtClean="0"/>
              <a:t>07/07/2017</a:t>
            </a:fld>
            <a:endParaRPr lang="en-GB" dirty="0"/>
          </a:p>
        </p:txBody>
      </p:sp>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Tree>
    <p:extLst>
      <p:ext uri="{BB962C8B-B14F-4D97-AF65-F5344CB8AC3E}">
        <p14:creationId xmlns:p14="http://schemas.microsoft.com/office/powerpoint/2010/main" val="292711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69050"/>
            <a:ext cx="392113" cy="344488"/>
          </a:xfrm>
        </p:spPr>
        <p:txBody>
          <a:bodyPr/>
          <a:lstStyle/>
          <a:p>
            <a:fld id="{A72A18AC-CE6E-42B9-A9BC-71F062A5C50D}" type="slidenum">
              <a:rPr lang="en-GB" smtClean="0"/>
              <a:pPr/>
              <a:t>11</a:t>
            </a:fld>
            <a:endParaRPr lang="en-GB"/>
          </a:p>
        </p:txBody>
      </p:sp>
      <p:sp>
        <p:nvSpPr>
          <p:cNvPr id="5" name="Date Placeholder 4"/>
          <p:cNvSpPr>
            <a:spLocks noGrp="1"/>
          </p:cNvSpPr>
          <p:nvPr>
            <p:ph type="dt" sz="half" idx="4294967295"/>
          </p:nvPr>
        </p:nvSpPr>
        <p:spPr>
          <a:xfrm>
            <a:off x="0" y="6369050"/>
            <a:ext cx="1203325" cy="344488"/>
          </a:xfrm>
        </p:spPr>
        <p:txBody>
          <a:bodyPr/>
          <a:lstStyle/>
          <a:p>
            <a:fld id="{5E6EAB3A-A376-4132-BDDD-AB89A434145E}" type="datetime1">
              <a:rPr lang="en-GB" smtClean="0"/>
              <a:t>07/07/2017</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41723"/>
            <a:ext cx="4386805" cy="1504708"/>
          </a:xfrm>
          <a:prstGeom prst="rect">
            <a:avLst/>
          </a:prstGeom>
        </p:spPr>
      </p:pic>
      <p:sp>
        <p:nvSpPr>
          <p:cNvPr id="9" name="TextBox 8"/>
          <p:cNvSpPr txBox="1"/>
          <p:nvPr/>
        </p:nvSpPr>
        <p:spPr>
          <a:xfrm>
            <a:off x="775503" y="3148313"/>
            <a:ext cx="10556111" cy="1754326"/>
          </a:xfrm>
          <a:prstGeom prst="rect">
            <a:avLst/>
          </a:prstGeom>
          <a:noFill/>
        </p:spPr>
        <p:txBody>
          <a:bodyPr wrap="square" rtlCol="0">
            <a:spAutoFit/>
          </a:bodyPr>
          <a:lstStyle/>
          <a:p>
            <a:r>
              <a:rPr lang="en-GB" dirty="0" smtClean="0"/>
              <a:t>Future Nurse Standards and Education Framework: Consultation</a:t>
            </a:r>
          </a:p>
          <a:p>
            <a:endParaRPr lang="en-GB" dirty="0"/>
          </a:p>
          <a:p>
            <a:r>
              <a:rPr lang="en-GB" u="sng" dirty="0">
                <a:hlinkClick r:id="rId3"/>
              </a:rPr>
              <a:t>https://www.nmc.org.uk/globalassets/sitedocuments/councilpapersanddocuments/council-2017/council-item-7-may-2017.pdf</a:t>
            </a:r>
            <a:endParaRPr lang="en-GB" dirty="0"/>
          </a:p>
          <a:p>
            <a:r>
              <a:rPr lang="en-GB" dirty="0"/>
              <a:t> </a:t>
            </a:r>
          </a:p>
          <a:p>
            <a:r>
              <a:rPr lang="en-GB" dirty="0" smtClean="0"/>
              <a:t> </a:t>
            </a:r>
            <a:endParaRPr lang="en-GB" dirty="0"/>
          </a:p>
        </p:txBody>
      </p:sp>
      <p:sp>
        <p:nvSpPr>
          <p:cNvPr id="10" name="TextBox 9"/>
          <p:cNvSpPr txBox="1"/>
          <p:nvPr/>
        </p:nvSpPr>
        <p:spPr>
          <a:xfrm>
            <a:off x="775503" y="4682720"/>
            <a:ext cx="10232020" cy="1477328"/>
          </a:xfrm>
          <a:prstGeom prst="rect">
            <a:avLst/>
          </a:prstGeom>
          <a:noFill/>
        </p:spPr>
        <p:txBody>
          <a:bodyPr wrap="square" rtlCol="0">
            <a:spAutoFit/>
          </a:bodyPr>
          <a:lstStyle/>
          <a:p>
            <a:r>
              <a:rPr lang="en-GB" dirty="0" smtClean="0"/>
              <a:t>Draft standards for proficiency for the future registered nurse</a:t>
            </a:r>
          </a:p>
          <a:p>
            <a:r>
              <a:rPr lang="en-GB" dirty="0" smtClean="0"/>
              <a:t>Draft education framework </a:t>
            </a:r>
          </a:p>
          <a:p>
            <a:r>
              <a:rPr lang="en-GB" dirty="0" smtClean="0"/>
              <a:t>Proposals to adopt the RPS Single Competency Framework for all prescribers as our standards for proficiency for nurse and midwife prescribers</a:t>
            </a:r>
          </a:p>
          <a:p>
            <a:r>
              <a:rPr lang="en-GB" dirty="0" smtClean="0"/>
              <a:t>Proposals to withdraw (NMC) Standards for medicines management</a:t>
            </a:r>
            <a:endParaRPr lang="en-GB" dirty="0"/>
          </a:p>
        </p:txBody>
      </p:sp>
    </p:spTree>
    <p:extLst>
      <p:ext uri="{BB962C8B-B14F-4D97-AF65-F5344CB8AC3E}">
        <p14:creationId xmlns:p14="http://schemas.microsoft.com/office/powerpoint/2010/main" val="370380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4"/>
          </p:nvPr>
        </p:nvSpPr>
        <p:spPr/>
        <p:txBody>
          <a:bodyPr/>
          <a:lstStyle/>
          <a:p>
            <a:fld id="{A72A18AC-CE6E-42B9-A9BC-71F062A5C50D}" type="slidenum">
              <a:rPr lang="en-GB" smtClean="0"/>
              <a:pPr/>
              <a:t>2</a:t>
            </a:fld>
            <a:endParaRPr lang="en-GB"/>
          </a:p>
        </p:txBody>
      </p:sp>
      <p:sp>
        <p:nvSpPr>
          <p:cNvPr id="19" name="Date Placeholder 18"/>
          <p:cNvSpPr>
            <a:spLocks noGrp="1"/>
          </p:cNvSpPr>
          <p:nvPr>
            <p:ph type="dt" sz="half" idx="2"/>
          </p:nvPr>
        </p:nvSpPr>
        <p:spPr/>
        <p:txBody>
          <a:bodyPr/>
          <a:lstStyle/>
          <a:p>
            <a:fld id="{6ED04829-658C-423D-8243-AF25860193A6}" type="datetime1">
              <a:rPr lang="en-GB" smtClean="0"/>
              <a:t>07/07/2017</a:t>
            </a:fld>
            <a:endParaRPr lang="en-GB" dirty="0"/>
          </a:p>
        </p:txBody>
      </p:sp>
      <p:sp>
        <p:nvSpPr>
          <p:cNvPr id="4" name="Title 3"/>
          <p:cNvSpPr>
            <a:spLocks noGrp="1"/>
          </p:cNvSpPr>
          <p:nvPr>
            <p:ph type="title"/>
          </p:nvPr>
        </p:nvSpPr>
        <p:spPr/>
        <p:txBody>
          <a:bodyPr/>
          <a:lstStyle/>
          <a:p>
            <a:r>
              <a:rPr lang="en-GB" dirty="0" smtClean="0"/>
              <a:t>HEA Fellowship</a:t>
            </a:r>
            <a:endParaRPr lang="en-GB" dirty="0"/>
          </a:p>
        </p:txBody>
      </p:sp>
      <p:sp>
        <p:nvSpPr>
          <p:cNvPr id="5" name="Content Placeholder 4"/>
          <p:cNvSpPr>
            <a:spLocks noGrp="1"/>
          </p:cNvSpPr>
          <p:nvPr>
            <p:ph idx="1"/>
          </p:nvPr>
        </p:nvSpPr>
        <p:spPr/>
        <p:txBody>
          <a:bodyPr>
            <a:normAutofit/>
          </a:bodyPr>
          <a:lstStyle/>
          <a:p>
            <a:pPr marL="0" indent="0">
              <a:buNone/>
            </a:pPr>
            <a:endParaRPr lang="en-GB" sz="3200" b="1" dirty="0" smtClean="0"/>
          </a:p>
          <a:p>
            <a:pPr marL="0" indent="0">
              <a:buNone/>
            </a:pPr>
            <a:r>
              <a:rPr lang="en-GB" sz="3200" b="1" dirty="0" smtClean="0"/>
              <a:t>The UKPSF and how HEA professional recognition applies to practice educators and those individuals supporting learning in practice</a:t>
            </a:r>
            <a:endParaRPr lang="en-GB" sz="3200" b="1" dirty="0"/>
          </a:p>
        </p:txBody>
      </p:sp>
    </p:spTree>
    <p:extLst>
      <p:ext uri="{BB962C8B-B14F-4D97-AF65-F5344CB8AC3E}">
        <p14:creationId xmlns:p14="http://schemas.microsoft.com/office/powerpoint/2010/main" val="922464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72A18AC-CE6E-42B9-A9BC-71F062A5C50D}" type="slidenum">
              <a:rPr lang="en-GB" smtClean="0">
                <a:solidFill>
                  <a:srgbClr val="4D4D4F"/>
                </a:solidFill>
              </a:rPr>
              <a:pPr/>
              <a:t>3</a:t>
            </a:fld>
            <a:endParaRPr lang="en-GB">
              <a:solidFill>
                <a:srgbClr val="4D4D4F"/>
              </a:solidFill>
            </a:endParaRPr>
          </a:p>
        </p:txBody>
      </p:sp>
      <p:sp>
        <p:nvSpPr>
          <p:cNvPr id="5" name="Date Placeholder 4"/>
          <p:cNvSpPr>
            <a:spLocks noGrp="1"/>
          </p:cNvSpPr>
          <p:nvPr>
            <p:ph type="dt" sz="half" idx="10"/>
          </p:nvPr>
        </p:nvSpPr>
        <p:spPr/>
        <p:txBody>
          <a:bodyPr/>
          <a:lstStyle/>
          <a:p>
            <a:fld id="{FBED6434-B916-482F-A6C8-EFAA6D4ABFD4}" type="datetime1">
              <a:rPr lang="en-GB" smtClean="0">
                <a:solidFill>
                  <a:srgbClr val="4D4D4F">
                    <a:tint val="75000"/>
                  </a:srgbClr>
                </a:solidFill>
              </a:rPr>
              <a:pPr/>
              <a:t>07/07/2017</a:t>
            </a:fld>
            <a:endParaRPr lang="en-GB" dirty="0">
              <a:solidFill>
                <a:srgbClr val="4D4D4F">
                  <a:tint val="75000"/>
                </a:srgbClr>
              </a:solidFill>
            </a:endParaRPr>
          </a:p>
        </p:txBody>
      </p:sp>
      <p:sp>
        <p:nvSpPr>
          <p:cNvPr id="2" name="Content Placeholder 1"/>
          <p:cNvSpPr>
            <a:spLocks noGrp="1"/>
          </p:cNvSpPr>
          <p:nvPr>
            <p:ph idx="1"/>
          </p:nvPr>
        </p:nvSpPr>
        <p:spPr/>
        <p:txBody>
          <a:bodyPr>
            <a:normAutofit lnSpcReduction="10000"/>
          </a:bodyPr>
          <a:lstStyle/>
          <a:p>
            <a:r>
              <a:rPr lang="en-US" sz="2400" dirty="0"/>
              <a:t>Provides a set of </a:t>
            </a:r>
            <a:r>
              <a:rPr lang="en-US" sz="2400" dirty="0" smtClean="0"/>
              <a:t>Descriptors</a:t>
            </a:r>
            <a:r>
              <a:rPr lang="en-US" sz="2400" dirty="0"/>
              <a:t>, developed with the sector, against </a:t>
            </a:r>
            <a:r>
              <a:rPr lang="en-US" sz="2400" dirty="0" smtClean="0"/>
              <a:t>which individuals and </a:t>
            </a:r>
            <a:r>
              <a:rPr lang="en-US" sz="2400" dirty="0"/>
              <a:t>institutions can benchmark their approaches </a:t>
            </a:r>
            <a:r>
              <a:rPr lang="en-US" sz="2400" dirty="0" smtClean="0"/>
              <a:t>to </a:t>
            </a:r>
            <a:r>
              <a:rPr lang="en-US" sz="2400" dirty="0"/>
              <a:t>professional </a:t>
            </a:r>
            <a:r>
              <a:rPr lang="en-US" sz="2400" dirty="0" smtClean="0"/>
              <a:t>development; </a:t>
            </a:r>
            <a:r>
              <a:rPr lang="en-US" sz="2400" dirty="0"/>
              <a:t> </a:t>
            </a:r>
          </a:p>
          <a:p>
            <a:pPr marL="0" indent="0">
              <a:buNone/>
            </a:pPr>
            <a:endParaRPr lang="en-US" sz="2400" dirty="0"/>
          </a:p>
          <a:p>
            <a:r>
              <a:rPr lang="en-US" sz="2400" dirty="0"/>
              <a:t>Offers </a:t>
            </a:r>
            <a:r>
              <a:rPr lang="en-US" sz="2400" dirty="0" smtClean="0"/>
              <a:t>Universities, Colleges and </a:t>
            </a:r>
            <a:r>
              <a:rPr lang="en-US" sz="2400" smtClean="0"/>
              <a:t>HE providers criteria </a:t>
            </a:r>
            <a:r>
              <a:rPr lang="en-US" sz="2400" dirty="0"/>
              <a:t>which support the initial and continuing professional development for staff who teach and support student learning. </a:t>
            </a:r>
          </a:p>
          <a:p>
            <a:endParaRPr lang="en-GB" dirty="0"/>
          </a:p>
        </p:txBody>
      </p:sp>
      <p:sp>
        <p:nvSpPr>
          <p:cNvPr id="7" name="Title 6"/>
          <p:cNvSpPr>
            <a:spLocks noGrp="1"/>
          </p:cNvSpPr>
          <p:nvPr>
            <p:ph type="title"/>
          </p:nvPr>
        </p:nvSpPr>
        <p:spPr/>
        <p:txBody>
          <a:bodyPr>
            <a:normAutofit fontScale="90000"/>
          </a:bodyPr>
          <a:lstStyle/>
          <a:p>
            <a:r>
              <a:rPr lang="en-GB" dirty="0" smtClean="0"/>
              <a:t>UK Professional Standards Framework (UKPSF)</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5074">
            <a:off x="7591275" y="1505890"/>
            <a:ext cx="3370458" cy="464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67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4"/>
          </p:nvPr>
        </p:nvSpPr>
        <p:spPr/>
        <p:txBody>
          <a:bodyPr/>
          <a:lstStyle/>
          <a:p>
            <a:fld id="{A72A18AC-CE6E-42B9-A9BC-71F062A5C50D}" type="slidenum">
              <a:rPr lang="en-GB" smtClean="0"/>
              <a:pPr/>
              <a:t>4</a:t>
            </a:fld>
            <a:endParaRPr lang="en-GB"/>
          </a:p>
        </p:txBody>
      </p:sp>
      <p:sp>
        <p:nvSpPr>
          <p:cNvPr id="16" name="Date Placeholder 15"/>
          <p:cNvSpPr>
            <a:spLocks noGrp="1"/>
          </p:cNvSpPr>
          <p:nvPr>
            <p:ph type="dt" sz="half" idx="10"/>
          </p:nvPr>
        </p:nvSpPr>
        <p:spPr/>
        <p:txBody>
          <a:bodyPr/>
          <a:lstStyle/>
          <a:p>
            <a:fld id="{0C74A42F-382D-4FB0-BFDF-E17B19F33BBB}" type="datetime1">
              <a:rPr lang="en-GB" smtClean="0"/>
              <a:t>07/07/2017</a:t>
            </a:fld>
            <a:endParaRPr lang="en-GB" dirty="0"/>
          </a:p>
        </p:txBody>
      </p:sp>
      <p:sp>
        <p:nvSpPr>
          <p:cNvPr id="8" name="Content Placeholder 7"/>
          <p:cNvSpPr>
            <a:spLocks noGrp="1"/>
          </p:cNvSpPr>
          <p:nvPr>
            <p:ph idx="1"/>
          </p:nvPr>
        </p:nvSpPr>
        <p:spPr>
          <a:xfrm>
            <a:off x="838200" y="1173480"/>
            <a:ext cx="5278821" cy="4968240"/>
          </a:xfrm>
        </p:spPr>
        <p:txBody>
          <a:bodyPr>
            <a:normAutofit fontScale="55000" lnSpcReduction="20000"/>
          </a:bodyPr>
          <a:lstStyle/>
          <a:p>
            <a:r>
              <a:rPr lang="en-US" sz="2900" dirty="0"/>
              <a:t>The framework </a:t>
            </a:r>
            <a:r>
              <a:rPr lang="en-US" sz="2900" dirty="0" err="1"/>
              <a:t>organises</a:t>
            </a:r>
            <a:r>
              <a:rPr lang="en-US" sz="2900" dirty="0"/>
              <a:t> the components of teaching and supporting learning into three </a:t>
            </a:r>
            <a:r>
              <a:rPr lang="en-US" sz="2900" dirty="0" smtClean="0"/>
              <a:t>dimensions – the Dimensions of the Framework (page 3)</a:t>
            </a:r>
            <a:endParaRPr lang="en-US" sz="2900" dirty="0"/>
          </a:p>
          <a:p>
            <a:pPr lvl="1"/>
            <a:r>
              <a:rPr lang="en-US" sz="2900" b="1" dirty="0"/>
              <a:t>Areas of Activity </a:t>
            </a:r>
            <a:r>
              <a:rPr lang="en-US" sz="2900" dirty="0"/>
              <a:t>- describes what a teaching and learning professional does</a:t>
            </a:r>
          </a:p>
          <a:p>
            <a:pPr lvl="1"/>
            <a:r>
              <a:rPr lang="en-US" sz="2900" b="1" dirty="0"/>
              <a:t>Core Knowledge </a:t>
            </a:r>
            <a:r>
              <a:rPr lang="en-US" sz="2900" dirty="0"/>
              <a:t>- outlines what they need to know</a:t>
            </a:r>
          </a:p>
          <a:p>
            <a:pPr lvl="1"/>
            <a:r>
              <a:rPr lang="en-US" sz="2900" b="1" dirty="0"/>
              <a:t>Professional Values </a:t>
            </a:r>
            <a:r>
              <a:rPr lang="en-US" sz="2900" dirty="0"/>
              <a:t>- outlines the manner in which they should carry out their </a:t>
            </a:r>
            <a:r>
              <a:rPr lang="en-US" sz="2900" dirty="0" smtClean="0"/>
              <a:t>activity</a:t>
            </a:r>
            <a:endParaRPr lang="en-US" sz="2900" dirty="0"/>
          </a:p>
          <a:p>
            <a:r>
              <a:rPr lang="en-US" sz="2900" dirty="0"/>
              <a:t>These dimensions </a:t>
            </a:r>
            <a:r>
              <a:rPr lang="en-US" sz="2900" dirty="0" smtClean="0"/>
              <a:t>are </a:t>
            </a:r>
            <a:r>
              <a:rPr lang="en-US" sz="2900" dirty="0"/>
              <a:t>then used to construct </a:t>
            </a:r>
            <a:r>
              <a:rPr lang="en-US" sz="2900" dirty="0" smtClean="0"/>
              <a:t>4 Descriptors </a:t>
            </a:r>
            <a:r>
              <a:rPr lang="en-US" sz="2900" dirty="0"/>
              <a:t>to </a:t>
            </a:r>
            <a:r>
              <a:rPr lang="en-US" sz="2900" dirty="0" err="1"/>
              <a:t>recognise</a:t>
            </a:r>
            <a:r>
              <a:rPr lang="en-US" sz="2900" dirty="0"/>
              <a:t> the success of a range of teaching and learning professionals.</a:t>
            </a:r>
          </a:p>
          <a:p>
            <a:pPr marL="0" indent="0">
              <a:buNone/>
            </a:pPr>
            <a:r>
              <a:rPr lang="en-US" sz="2900" dirty="0" smtClean="0"/>
              <a:t>	Descriptor </a:t>
            </a:r>
            <a:r>
              <a:rPr lang="en-US" sz="2900" dirty="0"/>
              <a:t>1 = Associate </a:t>
            </a:r>
            <a:r>
              <a:rPr lang="en-US" sz="2900" dirty="0" smtClean="0"/>
              <a:t>Fellowship (AFHEA)</a:t>
            </a:r>
            <a:endParaRPr lang="en-US" sz="2900" dirty="0"/>
          </a:p>
          <a:p>
            <a:pPr marL="0" indent="0">
              <a:buNone/>
            </a:pPr>
            <a:r>
              <a:rPr lang="en-US" sz="2900" dirty="0" smtClean="0"/>
              <a:t>	Descriptor </a:t>
            </a:r>
            <a:r>
              <a:rPr lang="en-US" sz="2900" dirty="0"/>
              <a:t>2 = </a:t>
            </a:r>
            <a:r>
              <a:rPr lang="en-US" sz="2900" dirty="0" smtClean="0"/>
              <a:t>Fellowship (FHEA)</a:t>
            </a:r>
            <a:endParaRPr lang="en-US" sz="2900" dirty="0"/>
          </a:p>
          <a:p>
            <a:pPr marL="0" indent="0">
              <a:buNone/>
            </a:pPr>
            <a:r>
              <a:rPr lang="en-US" sz="2900" dirty="0" smtClean="0"/>
              <a:t>	Descriptor </a:t>
            </a:r>
            <a:r>
              <a:rPr lang="en-US" sz="2900" dirty="0"/>
              <a:t>3 = Senior </a:t>
            </a:r>
            <a:r>
              <a:rPr lang="en-US" sz="2900" dirty="0" smtClean="0"/>
              <a:t>Fellowship (SFHEA)</a:t>
            </a:r>
            <a:endParaRPr lang="en-US" sz="2900" dirty="0"/>
          </a:p>
          <a:p>
            <a:pPr marL="0" indent="0">
              <a:buNone/>
            </a:pPr>
            <a:r>
              <a:rPr lang="en-US" sz="2900" dirty="0" smtClean="0"/>
              <a:t>	Descriptor </a:t>
            </a:r>
            <a:r>
              <a:rPr lang="en-US" sz="2900" dirty="0"/>
              <a:t>4 = Principal </a:t>
            </a:r>
            <a:r>
              <a:rPr lang="en-US" sz="2900" dirty="0" smtClean="0"/>
              <a:t>Fellowship (PFHEA)</a:t>
            </a:r>
            <a:endParaRPr lang="en-US" sz="2900" dirty="0"/>
          </a:p>
          <a:p>
            <a:endParaRPr lang="en-GB" dirty="0"/>
          </a:p>
        </p:txBody>
      </p:sp>
      <p:sp>
        <p:nvSpPr>
          <p:cNvPr id="6" name="Title 5"/>
          <p:cNvSpPr>
            <a:spLocks noGrp="1"/>
          </p:cNvSpPr>
          <p:nvPr>
            <p:ph type="title"/>
          </p:nvPr>
        </p:nvSpPr>
        <p:spPr/>
        <p:txBody>
          <a:bodyPr/>
          <a:lstStyle/>
          <a:p>
            <a:r>
              <a:rPr lang="en-GB" dirty="0" smtClean="0"/>
              <a:t>The UKPSF</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60" y="382362"/>
            <a:ext cx="4538246" cy="575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11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982" b="3684"/>
          <a:stretch/>
        </p:blipFill>
        <p:spPr>
          <a:xfrm>
            <a:off x="3024483" y="1214650"/>
            <a:ext cx="6111657" cy="5643487"/>
          </a:xfrm>
          <a:prstGeom prst="rect">
            <a:avLst/>
          </a:prstGeom>
        </p:spPr>
      </p:pic>
      <p:sp>
        <p:nvSpPr>
          <p:cNvPr id="4" name="Title 3"/>
          <p:cNvSpPr>
            <a:spLocks noGrp="1"/>
          </p:cNvSpPr>
          <p:nvPr>
            <p:ph type="title"/>
          </p:nvPr>
        </p:nvSpPr>
        <p:spPr>
          <a:xfrm>
            <a:off x="142727" y="0"/>
            <a:ext cx="11875168" cy="706438"/>
          </a:xfrm>
        </p:spPr>
        <p:txBody>
          <a:bodyPr>
            <a:normAutofit fontScale="90000"/>
          </a:bodyPr>
          <a:lstStyle/>
          <a:p>
            <a:r>
              <a:rPr lang="en-GB" dirty="0"/>
              <a:t>The Dimensions of the </a:t>
            </a:r>
            <a:r>
              <a:rPr lang="en-GB" dirty="0" smtClean="0"/>
              <a:t>Professional Standards Framework</a:t>
            </a:r>
            <a:endParaRPr lang="en-GB" dirty="0"/>
          </a:p>
        </p:txBody>
      </p:sp>
      <p:sp>
        <p:nvSpPr>
          <p:cNvPr id="6" name="TextBox 6"/>
          <p:cNvSpPr txBox="1">
            <a:spLocks noChangeArrowheads="1"/>
          </p:cNvSpPr>
          <p:nvPr/>
        </p:nvSpPr>
        <p:spPr bwMode="auto">
          <a:xfrm>
            <a:off x="7066694" y="4294564"/>
            <a:ext cx="4138892" cy="923330"/>
          </a:xfrm>
          <a:prstGeom prst="rect">
            <a:avLst/>
          </a:prstGeom>
          <a:solidFill>
            <a:schemeClr val="accent1"/>
          </a:solidFill>
          <a:ln w="57150">
            <a:solidFill>
              <a:schemeClr val="bg1"/>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dirty="0">
                <a:latin typeface="+mn-lt"/>
              </a:rPr>
              <a:t>Core Knowledge</a:t>
            </a:r>
            <a:r>
              <a:rPr lang="en-GB" dirty="0">
                <a:latin typeface="+mn-lt"/>
              </a:rPr>
              <a:t> </a:t>
            </a:r>
          </a:p>
          <a:p>
            <a:pPr algn="ctr" eaLnBrk="1" hangingPunct="1"/>
            <a:r>
              <a:rPr lang="en-GB" dirty="0">
                <a:latin typeface="+mn-lt"/>
              </a:rPr>
              <a:t>Needed to carry out those activities at the appropriate level</a:t>
            </a:r>
          </a:p>
        </p:txBody>
      </p:sp>
      <p:sp>
        <p:nvSpPr>
          <p:cNvPr id="7" name="TextBox 6"/>
          <p:cNvSpPr txBox="1"/>
          <p:nvPr/>
        </p:nvSpPr>
        <p:spPr>
          <a:xfrm>
            <a:off x="1143550" y="4294564"/>
            <a:ext cx="4296800" cy="923330"/>
          </a:xfrm>
          <a:prstGeom prst="rect">
            <a:avLst/>
          </a:prstGeom>
          <a:solidFill>
            <a:schemeClr val="accent1"/>
          </a:solidFill>
          <a:ln w="57150">
            <a:solidFill>
              <a:schemeClr val="bg1"/>
            </a:solidFill>
          </a:ln>
        </p:spPr>
        <p:txBody>
          <a:bodyPr wrap="square">
            <a:spAutoFit/>
          </a:bodyPr>
          <a:lstStyle/>
          <a:p>
            <a:pPr algn="ctr" fontAlgn="auto">
              <a:spcAft>
                <a:spcPts val="0"/>
              </a:spcAft>
              <a:buClr>
                <a:schemeClr val="accent3"/>
              </a:buClr>
              <a:defRPr/>
            </a:pPr>
            <a:r>
              <a:rPr lang="en-GB" b="1" dirty="0"/>
              <a:t>Professional Values</a:t>
            </a:r>
            <a:r>
              <a:rPr lang="en-GB" dirty="0"/>
              <a:t> </a:t>
            </a:r>
          </a:p>
          <a:p>
            <a:pPr algn="ctr" fontAlgn="auto">
              <a:spcAft>
                <a:spcPts val="0"/>
              </a:spcAft>
              <a:buClr>
                <a:schemeClr val="accent3"/>
              </a:buClr>
              <a:defRPr/>
            </a:pPr>
            <a:r>
              <a:rPr lang="en-GB" dirty="0"/>
              <a:t>Someone performing these activities should embrace and exemplify</a:t>
            </a:r>
          </a:p>
        </p:txBody>
      </p:sp>
      <p:sp>
        <p:nvSpPr>
          <p:cNvPr id="8" name="TextBox 8"/>
          <p:cNvSpPr txBox="1">
            <a:spLocks noChangeArrowheads="1"/>
          </p:cNvSpPr>
          <p:nvPr/>
        </p:nvSpPr>
        <p:spPr bwMode="auto">
          <a:xfrm>
            <a:off x="4160000" y="1339388"/>
            <a:ext cx="3840625" cy="923330"/>
          </a:xfrm>
          <a:prstGeom prst="rect">
            <a:avLst/>
          </a:prstGeom>
          <a:solidFill>
            <a:schemeClr val="accent1"/>
          </a:solidFill>
          <a:ln w="57150">
            <a:solidFill>
              <a:schemeClr val="bg1"/>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dirty="0">
                <a:latin typeface="+mn-lt"/>
              </a:rPr>
              <a:t>Areas of Activity</a:t>
            </a:r>
            <a:r>
              <a:rPr lang="en-GB" dirty="0">
                <a:latin typeface="+mn-lt"/>
              </a:rPr>
              <a:t> </a:t>
            </a:r>
          </a:p>
          <a:p>
            <a:pPr algn="ctr" eaLnBrk="1" hangingPunct="1"/>
            <a:r>
              <a:rPr lang="en-GB" dirty="0">
                <a:latin typeface="+mn-lt"/>
              </a:rPr>
              <a:t>Undertaken by teachers and supporters of learning within HE </a:t>
            </a:r>
          </a:p>
        </p:txBody>
      </p:sp>
      <p:sp>
        <p:nvSpPr>
          <p:cNvPr id="2" name="Rectangle 1"/>
          <p:cNvSpPr/>
          <p:nvPr/>
        </p:nvSpPr>
        <p:spPr>
          <a:xfrm>
            <a:off x="260873" y="654021"/>
            <a:ext cx="5607664" cy="369332"/>
          </a:xfrm>
          <a:prstGeom prst="rect">
            <a:avLst/>
          </a:prstGeom>
        </p:spPr>
        <p:txBody>
          <a:bodyPr wrap="square">
            <a:spAutoFit/>
          </a:bodyPr>
          <a:lstStyle/>
          <a:p>
            <a:r>
              <a:rPr lang="en-GB" dirty="0">
                <a:hlinkClick r:id="rId3"/>
              </a:rPr>
              <a:t>https://</a:t>
            </a:r>
            <a:r>
              <a:rPr lang="en-GB" dirty="0" smtClean="0">
                <a:hlinkClick r:id="rId3"/>
              </a:rPr>
              <a:t>www.heacademy.ac.uk/ukpsf</a:t>
            </a:r>
            <a:r>
              <a:rPr lang="en-GB" dirty="0" smtClean="0"/>
              <a:t> </a:t>
            </a:r>
            <a:endParaRPr lang="en-GB" dirty="0"/>
          </a:p>
        </p:txBody>
      </p:sp>
    </p:spTree>
    <p:extLst>
      <p:ext uri="{BB962C8B-B14F-4D97-AF65-F5344CB8AC3E}">
        <p14:creationId xmlns:p14="http://schemas.microsoft.com/office/powerpoint/2010/main" val="2026301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Current Fellowship numbers</a:t>
            </a:r>
            <a:br>
              <a:rPr lang="en-GB" dirty="0" smtClean="0"/>
            </a:br>
            <a:r>
              <a:rPr lang="en-GB" dirty="0" smtClean="0"/>
              <a:t/>
            </a:r>
            <a:br>
              <a:rPr lang="en-GB" dirty="0" smtClean="0"/>
            </a:br>
            <a:r>
              <a:rPr lang="en-GB" sz="2700" dirty="0" smtClean="0">
                <a:solidFill>
                  <a:srgbClr val="000000"/>
                </a:solidFill>
              </a:rPr>
              <a:t>*</a:t>
            </a:r>
            <a:r>
              <a:rPr lang="en-GB" sz="2000" dirty="0" smtClean="0">
                <a:solidFill>
                  <a:srgbClr val="000000"/>
                </a:solidFill>
              </a:rPr>
              <a:t>Numbers correct as of 30 June 2017</a:t>
            </a:r>
            <a:endParaRPr lang="en-GB" sz="2000" dirty="0">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8144092"/>
              </p:ext>
            </p:extLst>
          </p:nvPr>
        </p:nvGraphicFramePr>
        <p:xfrm>
          <a:off x="895149" y="2290813"/>
          <a:ext cx="9750392" cy="3349590"/>
        </p:xfrm>
        <a:graphic>
          <a:graphicData uri="http://schemas.openxmlformats.org/drawingml/2006/table">
            <a:tbl>
              <a:tblPr firstRow="1" bandRow="1">
                <a:tableStyleId>{5C22544A-7EE6-4342-B048-85BDC9FD1C3A}</a:tableStyleId>
              </a:tblPr>
              <a:tblGrid>
                <a:gridCol w="4875196"/>
                <a:gridCol w="4875196"/>
              </a:tblGrid>
              <a:tr h="738515">
                <a:tc>
                  <a:txBody>
                    <a:bodyPr/>
                    <a:lstStyle/>
                    <a:p>
                      <a:r>
                        <a:rPr lang="en-GB" dirty="0" smtClean="0"/>
                        <a:t>Category of HEA Fellowship Awarded</a:t>
                      </a:r>
                    </a:p>
                    <a:p>
                      <a:endParaRPr lang="en-GB" dirty="0"/>
                    </a:p>
                  </a:txBody>
                  <a:tcPr/>
                </a:tc>
                <a:tc>
                  <a:txBody>
                    <a:bodyPr/>
                    <a:lstStyle/>
                    <a:p>
                      <a:r>
                        <a:rPr lang="en-GB" dirty="0" smtClean="0"/>
                        <a:t>Number of individuals</a:t>
                      </a:r>
                      <a:endParaRPr lang="en-GB" dirty="0"/>
                    </a:p>
                  </a:txBody>
                  <a:tcPr/>
                </a:tc>
              </a:tr>
              <a:tr h="522215">
                <a:tc>
                  <a:txBody>
                    <a:bodyPr/>
                    <a:lstStyle/>
                    <a:p>
                      <a:r>
                        <a:rPr lang="en-GB" dirty="0" smtClean="0"/>
                        <a:t>Associate Fellow</a:t>
                      </a:r>
                      <a:endParaRPr lang="en-GB" dirty="0"/>
                    </a:p>
                  </a:txBody>
                  <a:tcPr/>
                </a:tc>
                <a:tc>
                  <a:txBody>
                    <a:bodyPr/>
                    <a:lstStyle/>
                    <a:p>
                      <a:r>
                        <a:rPr lang="en-GB" dirty="0" smtClean="0"/>
                        <a:t>18,127</a:t>
                      </a:r>
                      <a:endParaRPr lang="en-GB" dirty="0"/>
                    </a:p>
                  </a:txBody>
                  <a:tcPr/>
                </a:tc>
              </a:tr>
              <a:tr h="522215">
                <a:tc>
                  <a:txBody>
                    <a:bodyPr/>
                    <a:lstStyle/>
                    <a:p>
                      <a:r>
                        <a:rPr lang="en-GB" dirty="0" smtClean="0"/>
                        <a:t>Fellow</a:t>
                      </a:r>
                      <a:endParaRPr lang="en-GB" dirty="0"/>
                    </a:p>
                  </a:txBody>
                  <a:tcPr/>
                </a:tc>
                <a:tc>
                  <a:txBody>
                    <a:bodyPr/>
                    <a:lstStyle/>
                    <a:p>
                      <a:r>
                        <a:rPr lang="en-GB" dirty="0" smtClean="0"/>
                        <a:t>64,564</a:t>
                      </a:r>
                      <a:endParaRPr lang="en-GB" dirty="0"/>
                    </a:p>
                  </a:txBody>
                  <a:tcPr/>
                </a:tc>
              </a:tr>
              <a:tr h="522215">
                <a:tc>
                  <a:txBody>
                    <a:bodyPr/>
                    <a:lstStyle/>
                    <a:p>
                      <a:r>
                        <a:rPr lang="en-GB" dirty="0" smtClean="0"/>
                        <a:t>Senior Fellow</a:t>
                      </a:r>
                      <a:endParaRPr lang="en-GB" dirty="0"/>
                    </a:p>
                  </a:txBody>
                  <a:tcPr/>
                </a:tc>
                <a:tc>
                  <a:txBody>
                    <a:bodyPr/>
                    <a:lstStyle/>
                    <a:p>
                      <a:r>
                        <a:rPr lang="en-GB" dirty="0" smtClean="0"/>
                        <a:t>6,654</a:t>
                      </a:r>
                      <a:endParaRPr lang="en-GB" dirty="0"/>
                    </a:p>
                  </a:txBody>
                  <a:tcPr/>
                </a:tc>
              </a:tr>
              <a:tr h="522215">
                <a:tc>
                  <a:txBody>
                    <a:bodyPr/>
                    <a:lstStyle/>
                    <a:p>
                      <a:r>
                        <a:rPr lang="en-GB" dirty="0" smtClean="0"/>
                        <a:t>Principal Fellow</a:t>
                      </a:r>
                      <a:endParaRPr lang="en-GB" dirty="0"/>
                    </a:p>
                  </a:txBody>
                  <a:tcPr/>
                </a:tc>
                <a:tc>
                  <a:txBody>
                    <a:bodyPr/>
                    <a:lstStyle/>
                    <a:p>
                      <a:r>
                        <a:rPr lang="en-GB" dirty="0" smtClean="0"/>
                        <a:t>762</a:t>
                      </a:r>
                      <a:endParaRPr lang="en-GB" dirty="0"/>
                    </a:p>
                  </a:txBody>
                  <a:tcPr/>
                </a:tc>
              </a:tr>
              <a:tr h="522215">
                <a:tc>
                  <a:txBody>
                    <a:bodyPr/>
                    <a:lstStyle/>
                    <a:p>
                      <a:r>
                        <a:rPr lang="en-GB" dirty="0" smtClean="0"/>
                        <a:t>Grand Total</a:t>
                      </a:r>
                      <a:endParaRPr lang="en-GB" dirty="0"/>
                    </a:p>
                  </a:txBody>
                  <a:tcPr/>
                </a:tc>
                <a:tc>
                  <a:txBody>
                    <a:bodyPr/>
                    <a:lstStyle/>
                    <a:p>
                      <a:r>
                        <a:rPr lang="en-GB" dirty="0" smtClean="0"/>
                        <a:t>90,107</a:t>
                      </a:r>
                      <a:endParaRPr lang="en-GB" dirty="0"/>
                    </a:p>
                  </a:txBody>
                  <a:tcPr/>
                </a:tc>
              </a:tr>
            </a:tbl>
          </a:graphicData>
        </a:graphic>
      </p:graphicFrame>
      <p:sp>
        <p:nvSpPr>
          <p:cNvPr id="4" name="Slide Number Placeholder 3"/>
          <p:cNvSpPr>
            <a:spLocks noGrp="1"/>
          </p:cNvSpPr>
          <p:nvPr>
            <p:ph type="sldNum" sz="quarter" idx="4"/>
          </p:nvPr>
        </p:nvSpPr>
        <p:spPr/>
        <p:txBody>
          <a:bodyPr/>
          <a:lstStyle/>
          <a:p>
            <a:fld id="{A72A18AC-CE6E-42B9-A9BC-71F062A5C50D}" type="slidenum">
              <a:rPr lang="en-GB" smtClean="0"/>
              <a:pPr/>
              <a:t>6</a:t>
            </a:fld>
            <a:endParaRPr lang="en-GB"/>
          </a:p>
        </p:txBody>
      </p:sp>
      <p:sp>
        <p:nvSpPr>
          <p:cNvPr id="6" name="Date Placeholder 5"/>
          <p:cNvSpPr>
            <a:spLocks noGrp="1"/>
          </p:cNvSpPr>
          <p:nvPr>
            <p:ph type="dt" sz="half" idx="2"/>
          </p:nvPr>
        </p:nvSpPr>
        <p:spPr/>
        <p:txBody>
          <a:bodyPr/>
          <a:lstStyle/>
          <a:p>
            <a:fld id="{8088EF2F-D6D2-4769-A07C-0BF800FAF034}" type="datetime1">
              <a:rPr lang="en-GB" smtClean="0"/>
              <a:t>07/07/2017</a:t>
            </a:fld>
            <a:endParaRPr lang="en-GB" dirty="0"/>
          </a:p>
        </p:txBody>
      </p:sp>
    </p:spTree>
    <p:extLst>
      <p:ext uri="{BB962C8B-B14F-4D97-AF65-F5344CB8AC3E}">
        <p14:creationId xmlns:p14="http://schemas.microsoft.com/office/powerpoint/2010/main" val="1539439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Current Fellowship numbers</a:t>
            </a:r>
            <a:br>
              <a:rPr lang="en-GB" dirty="0" smtClean="0"/>
            </a:br>
            <a:r>
              <a:rPr lang="en-GB" dirty="0" smtClean="0"/>
              <a:t>for individuals who have recorded “health” in their title/role</a:t>
            </a:r>
            <a:br>
              <a:rPr lang="en-GB" dirty="0" smtClean="0"/>
            </a:br>
            <a:r>
              <a:rPr lang="en-GB" dirty="0" smtClean="0"/>
              <a:t/>
            </a:r>
            <a:br>
              <a:rPr lang="en-GB" dirty="0" smtClean="0"/>
            </a:br>
            <a:r>
              <a:rPr lang="en-GB" sz="2700" dirty="0" smtClean="0">
                <a:solidFill>
                  <a:srgbClr val="000000"/>
                </a:solidFill>
              </a:rPr>
              <a:t>*</a:t>
            </a:r>
            <a:r>
              <a:rPr lang="en-GB" sz="2000" dirty="0" smtClean="0">
                <a:solidFill>
                  <a:srgbClr val="000000"/>
                </a:solidFill>
              </a:rPr>
              <a:t>Numbers correct as of 5</a:t>
            </a:r>
            <a:r>
              <a:rPr lang="en-GB" sz="2000" baseline="30000" dirty="0" smtClean="0">
                <a:solidFill>
                  <a:srgbClr val="000000"/>
                </a:solidFill>
              </a:rPr>
              <a:t>th</a:t>
            </a:r>
            <a:r>
              <a:rPr lang="en-GB" sz="2000" dirty="0" smtClean="0">
                <a:solidFill>
                  <a:srgbClr val="000000"/>
                </a:solidFill>
              </a:rPr>
              <a:t> July 2017</a:t>
            </a:r>
            <a:endParaRPr lang="en-GB" sz="2000" dirty="0">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8210561"/>
              </p:ext>
            </p:extLst>
          </p:nvPr>
        </p:nvGraphicFramePr>
        <p:xfrm>
          <a:off x="895149" y="2290813"/>
          <a:ext cx="9750392" cy="2827375"/>
        </p:xfrm>
        <a:graphic>
          <a:graphicData uri="http://schemas.openxmlformats.org/drawingml/2006/table">
            <a:tbl>
              <a:tblPr firstRow="1" bandRow="1">
                <a:tableStyleId>{5C22544A-7EE6-4342-B048-85BDC9FD1C3A}</a:tableStyleId>
              </a:tblPr>
              <a:tblGrid>
                <a:gridCol w="4875196"/>
                <a:gridCol w="4875196"/>
              </a:tblGrid>
              <a:tr h="738515">
                <a:tc>
                  <a:txBody>
                    <a:bodyPr/>
                    <a:lstStyle/>
                    <a:p>
                      <a:r>
                        <a:rPr lang="en-GB" dirty="0" smtClean="0"/>
                        <a:t>Category of HEA Fellowship Awarded</a:t>
                      </a:r>
                    </a:p>
                    <a:p>
                      <a:endParaRPr lang="en-GB" dirty="0"/>
                    </a:p>
                  </a:txBody>
                  <a:tcPr/>
                </a:tc>
                <a:tc>
                  <a:txBody>
                    <a:bodyPr/>
                    <a:lstStyle/>
                    <a:p>
                      <a:r>
                        <a:rPr lang="en-GB" dirty="0" smtClean="0"/>
                        <a:t>Number of individuals</a:t>
                      </a:r>
                      <a:endParaRPr lang="en-GB" dirty="0"/>
                    </a:p>
                  </a:txBody>
                  <a:tcPr/>
                </a:tc>
              </a:tr>
              <a:tr h="522215">
                <a:tc>
                  <a:txBody>
                    <a:bodyPr/>
                    <a:lstStyle/>
                    <a:p>
                      <a:r>
                        <a:rPr lang="en-GB" dirty="0" smtClean="0"/>
                        <a:t>Associate Fellow</a:t>
                      </a:r>
                      <a:endParaRPr lang="en-GB" dirty="0"/>
                    </a:p>
                  </a:txBody>
                  <a:tcPr/>
                </a:tc>
                <a:tc>
                  <a:txBody>
                    <a:bodyPr/>
                    <a:lstStyle/>
                    <a:p>
                      <a:r>
                        <a:rPr lang="en-GB" dirty="0" smtClean="0"/>
                        <a:t>11,51</a:t>
                      </a:r>
                      <a:endParaRPr lang="en-GB" dirty="0"/>
                    </a:p>
                  </a:txBody>
                  <a:tcPr/>
                </a:tc>
              </a:tr>
              <a:tr h="522215">
                <a:tc>
                  <a:txBody>
                    <a:bodyPr/>
                    <a:lstStyle/>
                    <a:p>
                      <a:r>
                        <a:rPr lang="en-GB" dirty="0" smtClean="0"/>
                        <a:t>Fellow</a:t>
                      </a:r>
                      <a:endParaRPr lang="en-GB" dirty="0"/>
                    </a:p>
                  </a:txBody>
                  <a:tcPr/>
                </a:tc>
                <a:tc>
                  <a:txBody>
                    <a:bodyPr/>
                    <a:lstStyle/>
                    <a:p>
                      <a:r>
                        <a:rPr lang="en-GB" dirty="0" smtClean="0"/>
                        <a:t>9,020</a:t>
                      </a:r>
                      <a:endParaRPr lang="en-GB" dirty="0"/>
                    </a:p>
                  </a:txBody>
                  <a:tcPr/>
                </a:tc>
              </a:tr>
              <a:tr h="522215">
                <a:tc>
                  <a:txBody>
                    <a:bodyPr/>
                    <a:lstStyle/>
                    <a:p>
                      <a:r>
                        <a:rPr lang="en-GB" dirty="0" smtClean="0"/>
                        <a:t>Senior Fellow</a:t>
                      </a:r>
                      <a:endParaRPr lang="en-GB" dirty="0"/>
                    </a:p>
                  </a:txBody>
                  <a:tcPr/>
                </a:tc>
                <a:tc>
                  <a:txBody>
                    <a:bodyPr/>
                    <a:lstStyle/>
                    <a:p>
                      <a:r>
                        <a:rPr lang="en-GB" dirty="0" smtClean="0"/>
                        <a:t>824</a:t>
                      </a:r>
                      <a:endParaRPr lang="en-GB" dirty="0"/>
                    </a:p>
                  </a:txBody>
                  <a:tcPr/>
                </a:tc>
              </a:tr>
              <a:tr h="522215">
                <a:tc>
                  <a:txBody>
                    <a:bodyPr/>
                    <a:lstStyle/>
                    <a:p>
                      <a:r>
                        <a:rPr lang="en-GB" dirty="0" smtClean="0"/>
                        <a:t>Principal Fellow</a:t>
                      </a:r>
                      <a:endParaRPr lang="en-GB" dirty="0"/>
                    </a:p>
                  </a:txBody>
                  <a:tcPr/>
                </a:tc>
                <a:tc>
                  <a:txBody>
                    <a:bodyPr/>
                    <a:lstStyle/>
                    <a:p>
                      <a:r>
                        <a:rPr lang="en-GB" dirty="0" smtClean="0"/>
                        <a:t>123</a:t>
                      </a:r>
                      <a:endParaRPr lang="en-GB" dirty="0"/>
                    </a:p>
                  </a:txBody>
                  <a:tcPr/>
                </a:tc>
              </a:tr>
            </a:tbl>
          </a:graphicData>
        </a:graphic>
      </p:graphicFrame>
      <p:sp>
        <p:nvSpPr>
          <p:cNvPr id="4" name="Slide Number Placeholder 3"/>
          <p:cNvSpPr>
            <a:spLocks noGrp="1"/>
          </p:cNvSpPr>
          <p:nvPr>
            <p:ph type="sldNum" sz="quarter" idx="4"/>
          </p:nvPr>
        </p:nvSpPr>
        <p:spPr/>
        <p:txBody>
          <a:bodyPr/>
          <a:lstStyle/>
          <a:p>
            <a:fld id="{A72A18AC-CE6E-42B9-A9BC-71F062A5C50D}" type="slidenum">
              <a:rPr lang="en-GB" smtClean="0"/>
              <a:pPr/>
              <a:t>7</a:t>
            </a:fld>
            <a:endParaRPr lang="en-GB"/>
          </a:p>
        </p:txBody>
      </p:sp>
      <p:sp>
        <p:nvSpPr>
          <p:cNvPr id="6" name="Date Placeholder 5"/>
          <p:cNvSpPr>
            <a:spLocks noGrp="1"/>
          </p:cNvSpPr>
          <p:nvPr>
            <p:ph type="dt" sz="half" idx="2"/>
          </p:nvPr>
        </p:nvSpPr>
        <p:spPr/>
        <p:txBody>
          <a:bodyPr/>
          <a:lstStyle/>
          <a:p>
            <a:fld id="{8088EF2F-D6D2-4769-A07C-0BF800FAF034}" type="datetime1">
              <a:rPr lang="en-GB" smtClean="0"/>
              <a:t>07/07/2017</a:t>
            </a:fld>
            <a:endParaRPr lang="en-GB" dirty="0"/>
          </a:p>
        </p:txBody>
      </p:sp>
    </p:spTree>
    <p:extLst>
      <p:ext uri="{BB962C8B-B14F-4D97-AF65-F5344CB8AC3E}">
        <p14:creationId xmlns:p14="http://schemas.microsoft.com/office/powerpoint/2010/main" val="398375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8</a:t>
            </a:fld>
            <a:endParaRPr lang="en-GB" dirty="0">
              <a:latin typeface="Gill Sans MT"/>
              <a:cs typeface="Gill Sans MT"/>
            </a:endParaRPr>
          </a:p>
        </p:txBody>
      </p:sp>
      <p:sp>
        <p:nvSpPr>
          <p:cNvPr id="5" name="TextBox 4"/>
          <p:cNvSpPr txBox="1"/>
          <p:nvPr/>
        </p:nvSpPr>
        <p:spPr>
          <a:xfrm>
            <a:off x="9653511" y="460313"/>
            <a:ext cx="2456601" cy="1754326"/>
          </a:xfrm>
          <a:prstGeom prst="rect">
            <a:avLst/>
          </a:prstGeom>
          <a:noFill/>
        </p:spPr>
        <p:txBody>
          <a:bodyPr wrap="square" rtlCol="0">
            <a:spAutoFit/>
          </a:bodyPr>
          <a:lstStyle/>
          <a:p>
            <a:r>
              <a:rPr lang="en-GB" dirty="0" smtClean="0">
                <a:hlinkClick r:id="rId3"/>
              </a:rPr>
              <a:t>Knowledge hub</a:t>
            </a:r>
            <a:endParaRPr lang="en-GB" dirty="0" smtClean="0"/>
          </a:p>
          <a:p>
            <a:pPr marL="285750" indent="-285750">
              <a:buFontTx/>
              <a:buChar char="-"/>
            </a:pPr>
            <a:r>
              <a:rPr lang="en-GB" dirty="0" smtClean="0"/>
              <a:t>NTF outlines</a:t>
            </a:r>
          </a:p>
          <a:p>
            <a:pPr marL="285750" indent="-285750">
              <a:buFontTx/>
              <a:buChar char="-"/>
            </a:pPr>
            <a:r>
              <a:rPr lang="en-GB" dirty="0" smtClean="0"/>
              <a:t>Research</a:t>
            </a:r>
          </a:p>
          <a:p>
            <a:pPr marL="285750" indent="-285750">
              <a:buFontTx/>
              <a:buChar char="-"/>
            </a:pPr>
            <a:r>
              <a:rPr lang="en-GB" dirty="0" smtClean="0"/>
              <a:t>Case studies</a:t>
            </a:r>
          </a:p>
          <a:p>
            <a:pPr marL="285750" indent="-285750">
              <a:buFontTx/>
              <a:buChar char="-"/>
            </a:pPr>
            <a:r>
              <a:rPr lang="en-GB" dirty="0" smtClean="0"/>
              <a:t>Discipline specific &amp; thematic</a:t>
            </a:r>
            <a:endParaRPr lang="en-GB"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21" t="18484" r="50219" b="38964"/>
          <a:stretch/>
        </p:blipFill>
        <p:spPr bwMode="auto">
          <a:xfrm>
            <a:off x="6688185" y="3220872"/>
            <a:ext cx="5440696" cy="293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98595" y="0"/>
            <a:ext cx="4627230" cy="4113094"/>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a:hlinkClick r:id="rId7"/>
          </p:cNvPr>
          <p:cNvSpPr/>
          <p:nvPr/>
        </p:nvSpPr>
        <p:spPr>
          <a:xfrm>
            <a:off x="1696799" y="3775430"/>
            <a:ext cx="4895850" cy="278537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r>
              <a:rPr lang="en-GB" sz="2500" b="1" dirty="0">
                <a:hlinkClick r:id="rId8"/>
              </a:rPr>
              <a:t>#</a:t>
            </a:r>
            <a:r>
              <a:rPr lang="en-GB" sz="2500" b="1" dirty="0" err="1">
                <a:hlinkClick r:id="rId8"/>
              </a:rPr>
              <a:t>HEAchat</a:t>
            </a:r>
            <a:r>
              <a:rPr lang="en-GB" sz="2500" b="1" dirty="0">
                <a:hlinkClick r:id="rId8"/>
              </a:rPr>
              <a:t> </a:t>
            </a:r>
            <a:endParaRPr lang="en-GB" sz="2500" dirty="0"/>
          </a:p>
          <a:p>
            <a:pPr fontAlgn="t"/>
            <a:r>
              <a:rPr lang="en-GB" sz="2500" dirty="0" smtClean="0"/>
              <a:t>Our </a:t>
            </a:r>
            <a:r>
              <a:rPr lang="en-GB" sz="2500" dirty="0"/>
              <a:t>regular Twitter chat with </a:t>
            </a:r>
            <a:r>
              <a:rPr lang="en-GB" sz="2500" dirty="0">
                <a:hlinkClick r:id="rId9"/>
              </a:rPr>
              <a:t>#</a:t>
            </a:r>
            <a:r>
              <a:rPr lang="en-GB" sz="2500" dirty="0" err="1">
                <a:hlinkClick r:id="rId9"/>
              </a:rPr>
              <a:t>LTHEchat</a:t>
            </a:r>
            <a:r>
              <a:rPr lang="en-GB" sz="2500" dirty="0"/>
              <a:t> on teaching &amp; learning issues in HE/FE join us to connect, share &amp; get inspired. 8pm last Weds. of the month, term time.</a:t>
            </a:r>
          </a:p>
        </p:txBody>
      </p:sp>
      <p:pic>
        <p:nvPicPr>
          <p:cNvPr id="1026" name="Picture 2">
            <a:hlinkClick r:id="rId3"/>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3459" t="33394" r="6297" b="22202"/>
          <a:stretch/>
        </p:blipFill>
        <p:spPr bwMode="auto">
          <a:xfrm>
            <a:off x="5800295" y="0"/>
            <a:ext cx="3935104" cy="324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8275" y="2811439"/>
            <a:ext cx="2088107" cy="369332"/>
          </a:xfrm>
          <a:prstGeom prst="rect">
            <a:avLst/>
          </a:prstGeom>
          <a:noFill/>
        </p:spPr>
        <p:txBody>
          <a:bodyPr wrap="square" rtlCol="0">
            <a:spAutoFit/>
          </a:bodyPr>
          <a:lstStyle/>
          <a:p>
            <a:r>
              <a:rPr lang="en-GB" dirty="0" smtClean="0">
                <a:hlinkClick r:id="rId11"/>
              </a:rPr>
              <a:t>HEA Toolkits</a:t>
            </a:r>
            <a:endParaRPr lang="en-GB" dirty="0"/>
          </a:p>
        </p:txBody>
      </p:sp>
      <p:sp>
        <p:nvSpPr>
          <p:cNvPr id="9" name="TextBox 8"/>
          <p:cNvSpPr txBox="1"/>
          <p:nvPr/>
        </p:nvSpPr>
        <p:spPr>
          <a:xfrm>
            <a:off x="2056617" y="1624084"/>
            <a:ext cx="2088107" cy="369332"/>
          </a:xfrm>
          <a:prstGeom prst="rect">
            <a:avLst/>
          </a:prstGeom>
          <a:noFill/>
        </p:spPr>
        <p:txBody>
          <a:bodyPr wrap="square" rtlCol="0">
            <a:spAutoFit/>
          </a:bodyPr>
          <a:lstStyle/>
          <a:p>
            <a:r>
              <a:rPr lang="en-GB" dirty="0" smtClean="0">
                <a:hlinkClick r:id="rId12"/>
              </a:rPr>
              <a:t>HEA Blogs</a:t>
            </a:r>
            <a:endParaRPr lang="en-GB" dirty="0"/>
          </a:p>
        </p:txBody>
      </p:sp>
    </p:spTree>
    <p:extLst>
      <p:ext uri="{BB962C8B-B14F-4D97-AF65-F5344CB8AC3E}">
        <p14:creationId xmlns:p14="http://schemas.microsoft.com/office/powerpoint/2010/main" val="1044128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46304"/>
            <a:ext cx="3805988" cy="4439641"/>
          </a:xfrm>
        </p:spPr>
        <p:txBody>
          <a:bodyPr>
            <a:normAutofit/>
          </a:bodyPr>
          <a:lstStyle/>
          <a:p>
            <a:r>
              <a:rPr lang="en-GB" sz="2800" dirty="0" smtClean="0"/>
              <a:t>If you would like further details about Fellowship,  visit the </a:t>
            </a:r>
            <a:r>
              <a:rPr lang="en-GB" sz="2800" dirty="0" smtClean="0">
                <a:hlinkClick r:id="rId2"/>
              </a:rPr>
              <a:t>HEA website </a:t>
            </a:r>
            <a:r>
              <a:rPr lang="en-GB" sz="2800" dirty="0" smtClean="0"/>
              <a:t>and download a pack to begin an application for Fellowship </a:t>
            </a:r>
          </a:p>
          <a:p>
            <a:endParaRPr lang="en-GB" sz="2800" dirty="0"/>
          </a:p>
          <a:p>
            <a:pPr marL="0" indent="0">
              <a:buNone/>
            </a:pPr>
            <a:endParaRPr lang="en-GB" sz="2800" dirty="0"/>
          </a:p>
          <a:p>
            <a:endParaRPr lang="en-GB" sz="2800" dirty="0" smtClean="0"/>
          </a:p>
          <a:p>
            <a:pPr marL="0" indent="0">
              <a:buNone/>
            </a:pPr>
            <a:endParaRPr lang="en-GB" sz="2800" dirty="0"/>
          </a:p>
        </p:txBody>
      </p:sp>
      <p:sp>
        <p:nvSpPr>
          <p:cNvPr id="4" name="Slide Number Placeholder 3"/>
          <p:cNvSpPr>
            <a:spLocks noGrp="1"/>
          </p:cNvSpPr>
          <p:nvPr>
            <p:ph type="sldNum" sz="quarter" idx="4"/>
          </p:nvPr>
        </p:nvSpPr>
        <p:spPr/>
        <p:txBody>
          <a:bodyPr/>
          <a:lstStyle/>
          <a:p>
            <a:fld id="{A72A18AC-CE6E-42B9-A9BC-71F062A5C50D}" type="slidenum">
              <a:rPr lang="en-GB" smtClean="0"/>
              <a:pPr/>
              <a:t>9</a:t>
            </a:fld>
            <a:endParaRPr lang="en-GB"/>
          </a:p>
        </p:txBody>
      </p:sp>
      <p:sp>
        <p:nvSpPr>
          <p:cNvPr id="5" name="Date Placeholder 4"/>
          <p:cNvSpPr>
            <a:spLocks noGrp="1"/>
          </p:cNvSpPr>
          <p:nvPr>
            <p:ph type="dt" sz="half" idx="2"/>
          </p:nvPr>
        </p:nvSpPr>
        <p:spPr/>
        <p:txBody>
          <a:bodyPr/>
          <a:lstStyle/>
          <a:p>
            <a:fld id="{71B2A129-6680-4A39-9C77-DC5C4AF1CF2A}" type="datetime1">
              <a:rPr lang="en-GB" smtClean="0"/>
              <a:t>07/07/2017</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384" y="1483895"/>
            <a:ext cx="7092616" cy="3546308"/>
          </a:xfrm>
          <a:prstGeom prst="rect">
            <a:avLst/>
          </a:prstGeom>
        </p:spPr>
      </p:pic>
    </p:spTree>
    <p:extLst>
      <p:ext uri="{BB962C8B-B14F-4D97-AF65-F5344CB8AC3E}">
        <p14:creationId xmlns:p14="http://schemas.microsoft.com/office/powerpoint/2010/main" val="2799506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EA Colours">
      <a:dk1>
        <a:srgbClr val="4D4D4F"/>
      </a:dk1>
      <a:lt1>
        <a:sysClr val="window" lastClr="FFFFFF"/>
      </a:lt1>
      <a:dk2>
        <a:srgbClr val="4D4D4F"/>
      </a:dk2>
      <a:lt2>
        <a:srgbClr val="FFFFFF"/>
      </a:lt2>
      <a:accent1>
        <a:srgbClr val="FFA100"/>
      </a:accent1>
      <a:accent2>
        <a:srgbClr val="0080C8"/>
      </a:accent2>
      <a:accent3>
        <a:srgbClr val="E5005A"/>
      </a:accent3>
      <a:accent4>
        <a:srgbClr val="662382"/>
      </a:accent4>
      <a:accent5>
        <a:srgbClr val="76B72A"/>
      </a:accent5>
      <a:accent6>
        <a:srgbClr val="38B5AA"/>
      </a:accent6>
      <a:hlink>
        <a:srgbClr val="0080C8"/>
      </a:hlink>
      <a:folHlink>
        <a:srgbClr val="E5005A"/>
      </a:folHlink>
    </a:clrScheme>
    <a:fontScheme name="HEA font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14EA4-3C21-4013-BEC8-F287590B0663}" vid="{250543CD-5AE0-4831-AB2F-DFCAFAA08E07}"/>
    </a:ext>
  </a:extLst>
</a:theme>
</file>

<file path=ppt/theme/theme2.xml><?xml version="1.0" encoding="utf-8"?>
<a:theme xmlns:a="http://schemas.openxmlformats.org/drawingml/2006/main" name="Content">
  <a:themeElements>
    <a:clrScheme name="HEA Colours">
      <a:dk1>
        <a:srgbClr val="4D4D4F"/>
      </a:dk1>
      <a:lt1>
        <a:sysClr val="window" lastClr="FFFFFF"/>
      </a:lt1>
      <a:dk2>
        <a:srgbClr val="4D4D4F"/>
      </a:dk2>
      <a:lt2>
        <a:srgbClr val="FFFFFF"/>
      </a:lt2>
      <a:accent1>
        <a:srgbClr val="FFA100"/>
      </a:accent1>
      <a:accent2>
        <a:srgbClr val="0080C8"/>
      </a:accent2>
      <a:accent3>
        <a:srgbClr val="E5005A"/>
      </a:accent3>
      <a:accent4>
        <a:srgbClr val="662382"/>
      </a:accent4>
      <a:accent5>
        <a:srgbClr val="76B72A"/>
      </a:accent5>
      <a:accent6>
        <a:srgbClr val="38B5AA"/>
      </a:accent6>
      <a:hlink>
        <a:srgbClr val="0080C8"/>
      </a:hlink>
      <a:folHlink>
        <a:srgbClr val="E5005A"/>
      </a:folHlink>
    </a:clrScheme>
    <a:fontScheme name="HEA font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14EA4-3C21-4013-BEC8-F287590B0663}" vid="{8FFA231A-934C-4A63-AB07-92DCD1B08C7D}"/>
    </a:ext>
  </a:extLst>
</a:theme>
</file>

<file path=ppt/theme/theme3.xml><?xml version="1.0" encoding="utf-8"?>
<a:theme xmlns:a="http://schemas.openxmlformats.org/drawingml/2006/main" name="1_Content">
  <a:themeElements>
    <a:clrScheme name="HEA Colours">
      <a:dk1>
        <a:srgbClr val="4D4D4F"/>
      </a:dk1>
      <a:lt1>
        <a:sysClr val="window" lastClr="FFFFFF"/>
      </a:lt1>
      <a:dk2>
        <a:srgbClr val="4D4D4F"/>
      </a:dk2>
      <a:lt2>
        <a:srgbClr val="FFFFFF"/>
      </a:lt2>
      <a:accent1>
        <a:srgbClr val="FFA100"/>
      </a:accent1>
      <a:accent2>
        <a:srgbClr val="0080C8"/>
      </a:accent2>
      <a:accent3>
        <a:srgbClr val="E5005A"/>
      </a:accent3>
      <a:accent4>
        <a:srgbClr val="662382"/>
      </a:accent4>
      <a:accent5>
        <a:srgbClr val="76B72A"/>
      </a:accent5>
      <a:accent6>
        <a:srgbClr val="38B5AA"/>
      </a:accent6>
      <a:hlink>
        <a:srgbClr val="0080C8"/>
      </a:hlink>
      <a:folHlink>
        <a:srgbClr val="E5005A"/>
      </a:folHlink>
    </a:clrScheme>
    <a:fontScheme name="HEA font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14EA4-3C21-4013-BEC8-F287590B0663}" vid="{8FFA231A-934C-4A63-AB07-92DCD1B08C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292</TotalTime>
  <Words>508</Words>
  <Application>Microsoft Office PowerPoint</Application>
  <PresentationFormat>Widescreen</PresentationFormat>
  <Paragraphs>103</Paragraphs>
  <Slides>11</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Open Sans</vt:lpstr>
      <vt:lpstr>Arial</vt:lpstr>
      <vt:lpstr>Gill Sans MT</vt:lpstr>
      <vt:lpstr>Open Sans Semibold</vt:lpstr>
      <vt:lpstr>Calibri</vt:lpstr>
      <vt:lpstr>Lucida Sans Unicode</vt:lpstr>
      <vt:lpstr>Blank</vt:lpstr>
      <vt:lpstr>Content</vt:lpstr>
      <vt:lpstr>1_Content</vt:lpstr>
      <vt:lpstr>HEA Fellowship</vt:lpstr>
      <vt:lpstr>HEA Fellowship</vt:lpstr>
      <vt:lpstr>UK Professional Standards Framework (UKPSF)</vt:lpstr>
      <vt:lpstr>The UKPSF</vt:lpstr>
      <vt:lpstr>The Dimensions of the Professional Standards Framework</vt:lpstr>
      <vt:lpstr>Current Fellowship numbers  *Numbers correct as of 30 June 2017</vt:lpstr>
      <vt:lpstr>Current Fellowship numbers for individuals who have recorded “health” in their title/role  *Numbers correct as of 5th July 2017</vt:lpstr>
      <vt:lpstr>PowerPoint Presentation</vt:lpstr>
      <vt:lpstr>PowerPoint Presentation</vt:lpstr>
      <vt:lpstr>PowerPoint Presentation</vt:lpstr>
      <vt:lpstr>PowerPoint Presentation</vt:lpstr>
    </vt:vector>
  </TitlesOfParts>
  <Company>The Higher Education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Lumsden</dc:creator>
  <cp:lastModifiedBy>Lovatt, Jane</cp:lastModifiedBy>
  <cp:revision>19</cp:revision>
  <cp:lastPrinted>2017-03-29T09:05:48Z</cp:lastPrinted>
  <dcterms:created xsi:type="dcterms:W3CDTF">2017-03-29T08:35:45Z</dcterms:created>
  <dcterms:modified xsi:type="dcterms:W3CDTF">2017-07-07T06:32:41Z</dcterms:modified>
</cp:coreProperties>
</file>