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3" r:id="rId5"/>
    <p:sldId id="262" r:id="rId6"/>
    <p:sldId id="263" r:id="rId7"/>
    <p:sldId id="264" r:id="rId8"/>
    <p:sldId id="266" r:id="rId9"/>
    <p:sldId id="268" r:id="rId10"/>
    <p:sldId id="277" r:id="rId11"/>
    <p:sldId id="267" r:id="rId12"/>
    <p:sldId id="259" r:id="rId13"/>
    <p:sldId id="269" r:id="rId14"/>
    <p:sldId id="260" r:id="rId15"/>
    <p:sldId id="278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GB" dirty="0" smtClean="0"/>
              <a:t>Pre-Nursing Apprenticeship Programme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Kate Harrison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3" b="6156"/>
          <a:stretch/>
        </p:blipFill>
        <p:spPr bwMode="auto">
          <a:xfrm>
            <a:off x="6246976" y="228599"/>
            <a:ext cx="2617814" cy="14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Apprenticeships are a year and a day long</a:t>
            </a:r>
          </a:p>
          <a:p>
            <a:r>
              <a:rPr lang="en-GB" sz="2400" dirty="0" smtClean="0"/>
              <a:t>Need to have 20% of time in tuition/learning</a:t>
            </a:r>
          </a:p>
          <a:p>
            <a:endParaRPr lang="en-GB" sz="2400" dirty="0" smtClean="0"/>
          </a:p>
          <a:p>
            <a:r>
              <a:rPr lang="en-GB" dirty="0" smtClean="0"/>
              <a:t>3 weeks induction</a:t>
            </a:r>
          </a:p>
          <a:p>
            <a:r>
              <a:rPr lang="en-GB" dirty="0" smtClean="0"/>
              <a:t>1 monthly theory session</a:t>
            </a:r>
          </a:p>
          <a:p>
            <a:r>
              <a:rPr lang="en-GB" dirty="0" smtClean="0"/>
              <a:t>Ward based assessments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MDT discussions and teaching </a:t>
            </a:r>
            <a:r>
              <a:rPr lang="en-GB" dirty="0"/>
              <a:t>with and from other APH’s and nurses logged in a </a:t>
            </a:r>
            <a:r>
              <a:rPr lang="en-GB" dirty="0" smtClean="0"/>
              <a:t>workbook</a:t>
            </a:r>
          </a:p>
          <a:p>
            <a:r>
              <a:rPr lang="en-GB" dirty="0"/>
              <a:t>W</a:t>
            </a:r>
            <a:r>
              <a:rPr lang="en-GB" dirty="0" smtClean="0"/>
              <a:t>ard </a:t>
            </a:r>
            <a:r>
              <a:rPr lang="en-GB" dirty="0"/>
              <a:t>swaps </a:t>
            </a:r>
            <a:r>
              <a:rPr lang="en-GB" dirty="0" smtClean="0"/>
              <a:t>ward </a:t>
            </a:r>
          </a:p>
          <a:p>
            <a:r>
              <a:rPr lang="en-GB" dirty="0" smtClean="0"/>
              <a:t>Take time for reflection </a:t>
            </a:r>
            <a:r>
              <a:rPr lang="en-GB" dirty="0"/>
              <a:t>each day to be recorded in log </a:t>
            </a:r>
            <a:r>
              <a:rPr lang="en-GB" dirty="0" smtClean="0"/>
              <a:t>book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6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Advertise posts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Band 2 HCA </a:t>
            </a:r>
            <a:r>
              <a:rPr lang="en-GB" dirty="0" smtClean="0"/>
              <a:t>post</a:t>
            </a:r>
          </a:p>
          <a:p>
            <a:r>
              <a:rPr lang="en-GB" dirty="0" smtClean="0"/>
              <a:t>12 month training course</a:t>
            </a:r>
            <a:endParaRPr lang="en-GB" dirty="0"/>
          </a:p>
          <a:p>
            <a:r>
              <a:rPr lang="en-GB" dirty="0" smtClean="0"/>
              <a:t>Assigned to one ward gain acute ward experience</a:t>
            </a:r>
          </a:p>
          <a:p>
            <a:r>
              <a:rPr lang="en-GB" dirty="0" smtClean="0"/>
              <a:t>Facilitate interview for nurse training</a:t>
            </a:r>
          </a:p>
          <a:p>
            <a:r>
              <a:rPr lang="en-GB" dirty="0" smtClean="0"/>
              <a:t>Can remain with Trust as HCA or apply for TAP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29" y="1981200"/>
            <a:ext cx="317881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849662"/>
            <a:ext cx="5378895" cy="8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Intensive interview process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Application form demonstrating appointable as band 2</a:t>
            </a:r>
          </a:p>
          <a:p>
            <a:r>
              <a:rPr lang="en-GB" sz="2400" dirty="0" smtClean="0"/>
              <a:t>Maths and English test if no certificates available</a:t>
            </a:r>
          </a:p>
          <a:p>
            <a:r>
              <a:rPr lang="en-GB" sz="2400" dirty="0" smtClean="0"/>
              <a:t>Pass Maths and English test at 40% to be interviewed</a:t>
            </a:r>
          </a:p>
          <a:p>
            <a:r>
              <a:rPr lang="en-GB" sz="2400" dirty="0" smtClean="0"/>
              <a:t>Complete group activities</a:t>
            </a:r>
          </a:p>
          <a:p>
            <a:r>
              <a:rPr lang="en-GB" sz="2400" dirty="0" smtClean="0"/>
              <a:t>Complete individual activity</a:t>
            </a:r>
          </a:p>
          <a:p>
            <a:r>
              <a:rPr lang="en-GB" sz="2400" dirty="0" smtClean="0"/>
              <a:t>Face to face interview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:\Workforce and Education Directorate\Placement and Student Support\PNAP - Pre Nursing Apprenticeship Programme\Photos from Interviews 19.9.16\PNA Interview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5" y="1295400"/>
            <a:ext cx="347180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Cohorts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6 cohorts in progress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one started in August 2016</a:t>
            </a:r>
          </a:p>
          <a:p>
            <a:r>
              <a:rPr lang="en-GB" dirty="0" smtClean="0"/>
              <a:t>66 on programme</a:t>
            </a:r>
          </a:p>
          <a:p>
            <a:r>
              <a:rPr lang="en-GB" dirty="0" smtClean="0"/>
              <a:t>27 to start in August</a:t>
            </a:r>
          </a:p>
          <a:p>
            <a:r>
              <a:rPr lang="en-GB" dirty="0" smtClean="0"/>
              <a:t>More intakes planned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5" name="Picture 7" descr="\\lthnas01.xlthtr.nhs.uk\userdata$\katex042\Desktop\PNA\Essential skill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3" y="1219200"/>
            <a:ext cx="3429871" cy="45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GB" dirty="0" smtClean="0"/>
              <a:t>I </a:t>
            </a:r>
            <a:r>
              <a:rPr lang="en-GB" dirty="0"/>
              <a:t>am going to try my hardest to complete the level 3 diploma and go onto university and become a staff </a:t>
            </a:r>
            <a:r>
              <a:rPr lang="en-GB" dirty="0" smtClean="0"/>
              <a:t>nurse</a:t>
            </a:r>
            <a:endParaRPr lang="en-GB" dirty="0"/>
          </a:p>
          <a:p>
            <a:pPr algn="ctr"/>
            <a:r>
              <a:rPr lang="en-GB" dirty="0" smtClean="0"/>
              <a:t>I </a:t>
            </a:r>
            <a:r>
              <a:rPr lang="en-GB" dirty="0"/>
              <a:t>am regularly thanked by patients and have been commended for going the extra mile on several </a:t>
            </a:r>
            <a:r>
              <a:rPr lang="en-GB" dirty="0" smtClean="0"/>
              <a:t>occasions</a:t>
            </a:r>
            <a:endParaRPr lang="en-GB" dirty="0"/>
          </a:p>
          <a:p>
            <a:pPr algn="ctr"/>
            <a:r>
              <a:rPr lang="en-GB" dirty="0" smtClean="0"/>
              <a:t>I </a:t>
            </a:r>
            <a:r>
              <a:rPr lang="en-GB" dirty="0"/>
              <a:t>have set myself a goal of becoming an advanced nurse practitioner within 10 years of </a:t>
            </a:r>
            <a:r>
              <a:rPr lang="en-GB" dirty="0" smtClean="0"/>
              <a:t>qualifying</a:t>
            </a:r>
            <a:endParaRPr lang="en-GB" dirty="0"/>
          </a:p>
          <a:p>
            <a:pPr algn="ctr"/>
            <a:r>
              <a:rPr lang="en-GB" dirty="0" smtClean="0"/>
              <a:t>I </a:t>
            </a:r>
            <a:r>
              <a:rPr lang="en-GB" dirty="0"/>
              <a:t>have received unending support from Preston’s College and the Clinical Nurse Tutors at </a:t>
            </a:r>
            <a:r>
              <a:rPr lang="en-GB" dirty="0" smtClean="0"/>
              <a:t>LTHTR</a:t>
            </a:r>
            <a:endParaRPr lang="en-GB" dirty="0"/>
          </a:p>
          <a:p>
            <a:pPr algn="ctr"/>
            <a:r>
              <a:rPr lang="en-GB" dirty="0" smtClean="0"/>
              <a:t>I </a:t>
            </a:r>
            <a:r>
              <a:rPr lang="en-GB" dirty="0"/>
              <a:t>want to progress onto a ward sisters </a:t>
            </a:r>
            <a:r>
              <a:rPr lang="en-GB" dirty="0" smtClean="0"/>
              <a:t>post</a:t>
            </a:r>
            <a:endParaRPr lang="en-GB" dirty="0"/>
          </a:p>
          <a:p>
            <a:pPr algn="ctr"/>
            <a:r>
              <a:rPr lang="en-GB" dirty="0" smtClean="0"/>
              <a:t>I </a:t>
            </a:r>
            <a:r>
              <a:rPr lang="en-GB" dirty="0"/>
              <a:t>want to be a specialist palliative care </a:t>
            </a:r>
            <a:r>
              <a:rPr lang="en-GB" dirty="0" smtClean="0"/>
              <a:t>nurse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66982"/>
            <a:ext cx="3931095" cy="59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the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the delivery of the apprentice programme</a:t>
            </a:r>
          </a:p>
          <a:p>
            <a:r>
              <a:rPr lang="en-GB" dirty="0" smtClean="0"/>
              <a:t>Support member of staff to visit apprentices </a:t>
            </a:r>
          </a:p>
          <a:p>
            <a:r>
              <a:rPr lang="en-GB" dirty="0" smtClean="0"/>
              <a:t>Developed </a:t>
            </a:r>
            <a:r>
              <a:rPr lang="en-GB" dirty="0"/>
              <a:t>and overseas programme and supported the first cohort of 15 </a:t>
            </a:r>
            <a:r>
              <a:rPr lang="en-GB" dirty="0" smtClean="0"/>
              <a:t>nurses</a:t>
            </a:r>
          </a:p>
          <a:p>
            <a:r>
              <a:rPr lang="en-GB" dirty="0" smtClean="0"/>
              <a:t>We are now an apprentice provider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3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only employ band 2 ready staff.  True </a:t>
            </a:r>
            <a:r>
              <a:rPr lang="en-GB" dirty="0"/>
              <a:t>apprentices do not really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Ensure staff know they can remain as HCA and develop along this pathway</a:t>
            </a:r>
          </a:p>
          <a:p>
            <a:r>
              <a:rPr lang="en-GB" dirty="0" smtClean="0"/>
              <a:t>Need to provide interview prep sessions before the attend for BNAP interview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3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Pathway for development of band 5’s in the Trust</a:t>
            </a:r>
          </a:p>
          <a:p>
            <a:r>
              <a:rPr lang="en-GB" dirty="0" smtClean="0"/>
              <a:t>PNAP</a:t>
            </a:r>
          </a:p>
          <a:p>
            <a:r>
              <a:rPr lang="en-GB" dirty="0" smtClean="0"/>
              <a:t>AP Scholarship</a:t>
            </a:r>
            <a:endParaRPr lang="en-GB" dirty="0"/>
          </a:p>
          <a:p>
            <a:r>
              <a:rPr lang="en-GB" dirty="0" smtClean="0"/>
              <a:t>BNAP</a:t>
            </a:r>
          </a:p>
          <a:p>
            <a:r>
              <a:rPr lang="en-GB" dirty="0" smtClean="0"/>
              <a:t>ONP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4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Shortages of staff seem to be a national problem</a:t>
            </a:r>
          </a:p>
          <a:p>
            <a:r>
              <a:rPr lang="en-GB" dirty="0" smtClean="0"/>
              <a:t>LTHTR developed BNAP with </a:t>
            </a:r>
            <a:r>
              <a:rPr lang="en-GB" dirty="0" err="1" smtClean="0"/>
              <a:t>UoB</a:t>
            </a:r>
            <a:r>
              <a:rPr lang="en-GB" dirty="0" smtClean="0"/>
              <a:t>, we launched this in Feb 2015</a:t>
            </a:r>
          </a:p>
          <a:p>
            <a:r>
              <a:rPr lang="en-GB" dirty="0" smtClean="0"/>
              <a:t>Promotion of this programme was essential as its new</a:t>
            </a:r>
          </a:p>
          <a:p>
            <a:r>
              <a:rPr lang="en-GB" dirty="0" smtClean="0"/>
              <a:t>We already had a strong widening participation stance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4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8310" r="62864" b="4894"/>
          <a:stretch/>
        </p:blipFill>
        <p:spPr bwMode="auto">
          <a:xfrm>
            <a:off x="533400" y="1220361"/>
            <a:ext cx="323655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 May 2016 flyer sent to </a:t>
            </a:r>
            <a:r>
              <a:rPr lang="en-GB" dirty="0"/>
              <a:t>120,300 </a:t>
            </a:r>
            <a:r>
              <a:rPr lang="en-GB" dirty="0" smtClean="0"/>
              <a:t>homes</a:t>
            </a:r>
          </a:p>
          <a:p>
            <a:r>
              <a:rPr lang="en-GB" dirty="0" smtClean="0"/>
              <a:t>Asking a simple question </a:t>
            </a:r>
          </a:p>
          <a:p>
            <a:r>
              <a:rPr lang="en-GB" dirty="0" smtClean="0"/>
              <a:t>Do you want to train to become a nurse?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Validity of 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Ask the correct research question</a:t>
            </a:r>
          </a:p>
          <a:p>
            <a:r>
              <a:rPr lang="en-GB" dirty="0" smtClean="0"/>
              <a:t>I thought I was promoting BNAP</a:t>
            </a:r>
            <a:endParaRPr lang="en-GB" dirty="0"/>
          </a:p>
        </p:txBody>
      </p:sp>
      <p:pic>
        <p:nvPicPr>
          <p:cNvPr id="1043" name="Picture 19" descr="C:\Users\katex042\AppData\Local\Microsoft\Windows\Temporary Internet Files\Content.IE5\VNOFUNPO\blockpage[4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8"/>
          <a:stretch/>
        </p:blipFill>
        <p:spPr bwMode="auto">
          <a:xfrm>
            <a:off x="688745" y="1600200"/>
            <a:ext cx="32423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4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8211" r="62878" b="6555"/>
          <a:stretch/>
        </p:blipFill>
        <p:spPr bwMode="auto">
          <a:xfrm>
            <a:off x="381000" y="1447800"/>
            <a:ext cx="3061447" cy="43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87 responded without the entry qualification</a:t>
            </a:r>
          </a:p>
          <a:p>
            <a:endParaRPr lang="en-GB" dirty="0"/>
          </a:p>
          <a:p>
            <a:r>
              <a:rPr lang="en-GB" dirty="0" smtClean="0"/>
              <a:t>87 with indirect marketing? How may with direct marketing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Solving Team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76" y="2658419"/>
            <a:ext cx="3619048" cy="24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How do we convert these 87 interested aspirant nurses to RGN?</a:t>
            </a:r>
          </a:p>
          <a:p>
            <a:r>
              <a:rPr lang="en-GB" dirty="0" smtClean="0"/>
              <a:t>How do we continue to find and develop this stream of potential nurses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with Preston's College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7"/>
            <a:ext cx="4038600" cy="30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Preston's College suggested a level 3 apprenticeship over 1 year</a:t>
            </a:r>
          </a:p>
          <a:p>
            <a:r>
              <a:rPr lang="en-GB" dirty="0" smtClean="0"/>
              <a:t>Incorporating functional skills numeracy and literacy</a:t>
            </a:r>
          </a:p>
          <a:p>
            <a:r>
              <a:rPr lang="en-GB" dirty="0" smtClean="0"/>
              <a:t>40% of the programme delivered by the Trust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Level 3 apprenticeship did not carry enough UCAS points</a:t>
            </a:r>
          </a:p>
          <a:p>
            <a:r>
              <a:rPr lang="en-GB" dirty="0" smtClean="0"/>
              <a:t>Worked with Trish and </a:t>
            </a:r>
            <a:r>
              <a:rPr lang="en-GB" dirty="0" err="1" smtClean="0"/>
              <a:t>UoB</a:t>
            </a:r>
            <a:r>
              <a:rPr lang="en-GB" dirty="0" smtClean="0"/>
              <a:t>, and the programme was accepted as entry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895600"/>
            <a:ext cx="1786267" cy="26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199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Heads of Nursing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Worked out how to employ and train our new Pre-Nursing Apprentices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792361"/>
            <a:ext cx="5760639" cy="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534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Pre-Nursing Apprenticeship Programme</vt:lpstr>
      <vt:lpstr>Background</vt:lpstr>
      <vt:lpstr>Background</vt:lpstr>
      <vt:lpstr>Validity of question</vt:lpstr>
      <vt:lpstr>Background</vt:lpstr>
      <vt:lpstr>Problem Solving Team</vt:lpstr>
      <vt:lpstr>Meeting with Preston's College</vt:lpstr>
      <vt:lpstr>Making it work</vt:lpstr>
      <vt:lpstr>Heads of Nursing</vt:lpstr>
      <vt:lpstr>The Programme</vt:lpstr>
      <vt:lpstr>Advertise posts</vt:lpstr>
      <vt:lpstr>Intensive interview process</vt:lpstr>
      <vt:lpstr>Cohorts</vt:lpstr>
      <vt:lpstr>Apprentice quotes</vt:lpstr>
      <vt:lpstr>Use of the funding</vt:lpstr>
      <vt:lpstr>What we have learnt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Kate (LTHTR)</dc:creator>
  <cp:lastModifiedBy>MacMillan, Vicky</cp:lastModifiedBy>
  <cp:revision>27</cp:revision>
  <dcterms:created xsi:type="dcterms:W3CDTF">2006-08-16T00:00:00Z</dcterms:created>
  <dcterms:modified xsi:type="dcterms:W3CDTF">2017-07-06T09:53:28Z</dcterms:modified>
</cp:coreProperties>
</file>