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7" r:id="rId4"/>
    <p:sldId id="268" r:id="rId5"/>
    <p:sldId id="263" r:id="rId6"/>
    <p:sldId id="265" r:id="rId7"/>
    <p:sldId id="269" r:id="rId8"/>
    <p:sldId id="260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5163" autoAdjust="0"/>
  </p:normalViewPr>
  <p:slideViewPr>
    <p:cSldViewPr>
      <p:cViewPr varScale="1">
        <p:scale>
          <a:sx n="76" d="100"/>
          <a:sy n="76" d="100"/>
        </p:scale>
        <p:origin x="26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98631-9A4E-48AA-8F58-E63D0E6D06A4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2DBB9-7321-4779-B0D4-5CD712BC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398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UHSM first set</a:t>
            </a:r>
            <a:r>
              <a:rPr lang="en-GB" baseline="0" dirty="0" smtClean="0"/>
              <a:t> up partnership with Bolton in 2013 to manage demand for MSLAP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Prior to this Bolton delivered credit bearing MSLAP at Wythenshawe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Enabled us to deliver more mentors for less funding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2DBB9-7321-4779-B0D4-5CD712BCC86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152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NMC Teacher and qualified staff – usually PEFs, supported with start up, curriculum, marking and development by </a:t>
            </a:r>
            <a:r>
              <a:rPr lang="en-GB" dirty="0" err="1" smtClean="0"/>
              <a:t>UoB</a:t>
            </a:r>
            <a:r>
              <a:rPr lang="en-GB" dirty="0" smtClean="0"/>
              <a:t> – significant amount</a:t>
            </a:r>
            <a:r>
              <a:rPr lang="en-GB" baseline="0" dirty="0" smtClean="0"/>
              <a:t> of initial work needed</a:t>
            </a: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ERC</a:t>
            </a:r>
            <a:r>
              <a:rPr lang="en-GB" baseline="0" dirty="0" smtClean="0"/>
              <a:t> and </a:t>
            </a:r>
            <a:r>
              <a:rPr lang="en-GB" baseline="0" dirty="0" err="1" smtClean="0"/>
              <a:t>moodle</a:t>
            </a:r>
            <a:r>
              <a:rPr lang="en-GB" baseline="0" dirty="0" smtClean="0"/>
              <a:t> site – Learning Hub with resources available to all students on MSLAP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Funding needed. Originally a 3 year contract  – have to pay and deliver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2DBB9-7321-4779-B0D4-5CD712BCC86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152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CPD-Apply data – MSLAP has £6M over 5 years</a:t>
            </a:r>
          </a:p>
          <a:p>
            <a:endParaRPr lang="en-GB" dirty="0" smtClean="0"/>
          </a:p>
          <a:p>
            <a:r>
              <a:rPr lang="en-GB" dirty="0" smtClean="0"/>
              <a:t>2014-15 financial year: 2000 MSLAP applications on CPD-Apply = £1.7M</a:t>
            </a:r>
          </a:p>
          <a:p>
            <a:endParaRPr lang="en-GB" dirty="0" smtClean="0"/>
          </a:p>
          <a:p>
            <a:r>
              <a:rPr lang="en-GB" dirty="0" err="1" smtClean="0"/>
              <a:t>Approx</a:t>
            </a:r>
            <a:r>
              <a:rPr lang="en-GB" dirty="0" smtClean="0"/>
              <a:t> £800 per person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316E8-D4ED-44FC-9FE2-319C1943353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875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GM – PEF delivery, funded from Trust CPD Cash (6 trusts, 1</a:t>
            </a:r>
            <a:r>
              <a:rPr lang="en-GB" baseline="0" dirty="0" smtClean="0"/>
              <a:t> in C&amp;L)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Each year HEE used to give CPD funds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Trusts decide priorities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Larger trusts in GM then used this ‘cash’ to pay a licence fee to their chosen HEI to deliver NMC approved MSLAP – have to pay and deliver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Smaller trusts struggle with faculty, facilities &amp; licence fee – have to pay and deliver</a:t>
            </a:r>
          </a:p>
          <a:p>
            <a:endParaRPr lang="en-GB" dirty="0" smtClean="0"/>
          </a:p>
          <a:p>
            <a:endParaRPr lang="en-GB" baseline="0" dirty="0" smtClean="0"/>
          </a:p>
          <a:p>
            <a:r>
              <a:rPr lang="en-GB" baseline="0" dirty="0" smtClean="0"/>
              <a:t>E.g. HEI Contract equates to £60 per prospective mentor</a:t>
            </a:r>
          </a:p>
          <a:p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Four out of six Trusts that run in-house non-credit bearing MSLAP with Bolton have reduced their corresponding service level agreement (SLA) contract use by approximately 50% whilst at least maintaining their overall MSLAP provision (based on trust data provided). Salford introduced their module in 2010; hence their line does not show the same reduction as the others. Figures for 2015-16 are incomplete, but consistently indicate stable, if not, reduced SLA MSLAP activity.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Trusts in Greater Manchester are considering running in-house courses, but faculty capacity to plan and deliver courses, and resource &amp; facility costs are prohibitive.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316E8-D4ED-44FC-9FE2-319C1943353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026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/>
              <a:t>Secondment to HEE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£1.6M+ per year spent on MSLAP.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How can we prioritise MSLAP? Get more for less?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Proposed a new model</a:t>
            </a:r>
          </a:p>
          <a:p>
            <a:pPr marL="0" indent="0" algn="l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dirty="0" smtClean="0"/>
              <a:t>Proposal</a:t>
            </a:r>
          </a:p>
          <a:p>
            <a:pPr marL="0" indent="0" algn="l">
              <a:buFont typeface="Arial" panose="020B0604020202020204" pitchFamily="34" charset="0"/>
              <a:buNone/>
            </a:pPr>
            <a:endParaRPr lang="en-GB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 smtClean="0"/>
              <a:t>HEE request bids to deliver MSLAP jointly from HEIs &amp; NHS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dirty="0" smtClean="0"/>
              <a:t>Health economy create joint faculty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/>
              <a:t>Partnership with HEI - </a:t>
            </a:r>
            <a:r>
              <a:rPr lang="en-GB" baseline="0" dirty="0" smtClean="0"/>
              <a:t>HEIs quality assure / Trusts deliver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dirty="0" smtClean="0"/>
              <a:t>Bid to HEE to deliver a specific number of mentors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dirty="0" smtClean="0"/>
              <a:t>Include % for primary care &amp; PIVO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dirty="0" smtClean="0"/>
              <a:t>HEE fund HEI contract &amp; contribute to delivery costs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2DBB9-7321-4779-B0D4-5CD712BCC86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289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University of Bolton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University Hospital of South Manchester NHS Foundation Trust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The Christie NHS Foundation Trust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Stockport NHS Foundation Trust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Tameside Hospital NHS Foundation Trust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North West Placement Development Network – link to primary care &amp; PIVO</a:t>
            </a:r>
          </a:p>
          <a:p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HEE funding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Bolton MSLAP course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Joint Trust faculty (PEFs+)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Enrol 100 prospective mentors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£10,000</a:t>
            </a:r>
            <a:r>
              <a:rPr lang="en-GB" baseline="0" dirty="0" smtClean="0"/>
              <a:t> (£100 per person) – split between HEI licence &amp; trust costs (not PEF time as already funded)</a:t>
            </a: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10% offered to 1º care / PIVO</a:t>
            </a:r>
          </a:p>
          <a:p>
            <a:endParaRPr lang="en-GB" dirty="0" smtClean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dirty="0" smtClean="0"/>
              <a:t>Pilot in 2016-17 academic year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dirty="0" smtClean="0"/>
              <a:t>Proposed UHSM work with smaller trusts on joint faculty &amp; delivery – the Christie joined UHSM.</a:t>
            </a:r>
            <a:r>
              <a:rPr lang="en-GB" baseline="0" dirty="0" smtClean="0"/>
              <a:t> Stockport &amp; Tameside joined faculty but planned own cohorts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baseline="0" dirty="0" smtClean="0"/>
              <a:t>site visits, moderation, </a:t>
            </a:r>
            <a:r>
              <a:rPr lang="en-GB" baseline="0" dirty="0" err="1" smtClean="0"/>
              <a:t>etc</a:t>
            </a:r>
            <a:r>
              <a:rPr lang="en-GB" baseline="0" dirty="0" smtClean="0"/>
              <a:t> needed – doesn’t address faculty and resource issues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2DBB9-7321-4779-B0D4-5CD712BCC86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932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dirty="0" smtClean="0"/>
              <a:t>GM pilot proposed objectives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Increase rollout of the HEI validated, Trust delivered model</a:t>
            </a:r>
            <a:endParaRPr lang="en-US" dirty="0" smtClean="0"/>
          </a:p>
          <a:p>
            <a:pPr lvl="0"/>
            <a:r>
              <a:rPr lang="en-GB" dirty="0" smtClean="0"/>
              <a:t>Increase the number and percentage of mentors trained via non-credit bearing MSLAP courses</a:t>
            </a:r>
            <a:endParaRPr lang="en-US" dirty="0" smtClean="0"/>
          </a:p>
          <a:p>
            <a:pPr lvl="0"/>
            <a:r>
              <a:rPr lang="en-GB" dirty="0" smtClean="0"/>
              <a:t>Increase the number of mentors in Enhanced Training Practices (ETPs), 1º care and PIVO</a:t>
            </a:r>
            <a:endParaRPr lang="en-US" dirty="0" smtClean="0"/>
          </a:p>
          <a:p>
            <a:pPr lvl="0"/>
            <a:r>
              <a:rPr lang="en-GB" dirty="0" smtClean="0"/>
              <a:t>Enable evaluation of the shared Trust faculty model</a:t>
            </a:r>
            <a:endParaRPr lang="en-US" dirty="0" smtClean="0"/>
          </a:p>
          <a:p>
            <a:pPr lvl="0"/>
            <a:r>
              <a:rPr lang="en-GB" dirty="0" smtClean="0"/>
              <a:t>Deliver increased teaching capacity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Final figures will not be available for a</a:t>
            </a:r>
            <a:r>
              <a:rPr lang="en-GB" baseline="0" dirty="0" smtClean="0"/>
              <a:t> few months yet</a:t>
            </a:r>
          </a:p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2DBB9-7321-4779-B0D4-5CD712BCC86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130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39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83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9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7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15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56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0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24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03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14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E9C5B-124D-485D-9046-2A7F84611190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91538-B074-4061-9C89-EB119EF2C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86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Non credit bearing MSLAP at UHSM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UHSM / </a:t>
            </a:r>
            <a:r>
              <a:rPr lang="en-GB" dirty="0" err="1" smtClean="0"/>
              <a:t>UoB</a:t>
            </a:r>
            <a:r>
              <a:rPr lang="en-GB" dirty="0" smtClean="0"/>
              <a:t> partnership started 2013</a:t>
            </a:r>
          </a:p>
          <a:p>
            <a:pPr lvl="1"/>
            <a:r>
              <a:rPr lang="en-GB" dirty="0" smtClean="0"/>
              <a:t>Reduced CPD availability</a:t>
            </a:r>
          </a:p>
          <a:p>
            <a:pPr lvl="1"/>
            <a:r>
              <a:rPr lang="en-GB" dirty="0" smtClean="0"/>
              <a:t>Ongoing demand</a:t>
            </a:r>
          </a:p>
          <a:p>
            <a:pPr lvl="1"/>
            <a:r>
              <a:rPr lang="en-GB" dirty="0" smtClean="0"/>
              <a:t>Increased number of staff with degrees</a:t>
            </a:r>
          </a:p>
          <a:p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541912"/>
            <a:ext cx="5302560" cy="212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2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Non credit bearing MSLAP at UHSM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Delivery requires</a:t>
            </a:r>
          </a:p>
          <a:p>
            <a:pPr lvl="1"/>
            <a:r>
              <a:rPr lang="en-GB" dirty="0" smtClean="0"/>
              <a:t>Trained faculty</a:t>
            </a:r>
          </a:p>
          <a:p>
            <a:pPr lvl="1"/>
            <a:r>
              <a:rPr lang="en-GB" dirty="0" smtClean="0"/>
              <a:t>Approved facilities</a:t>
            </a:r>
          </a:p>
          <a:p>
            <a:pPr lvl="1"/>
            <a:r>
              <a:rPr lang="en-GB" dirty="0" smtClean="0"/>
              <a:t>Licence fee</a:t>
            </a:r>
          </a:p>
          <a:p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541912"/>
            <a:ext cx="5302560" cy="212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796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Established model (NW)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882347" y="1952091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HEE fund</a:t>
            </a:r>
          </a:p>
          <a:p>
            <a:pPr algn="ctr"/>
            <a:r>
              <a:rPr lang="en-GB" dirty="0" smtClean="0"/>
              <a:t>(SLA / cash)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03042" y="3388761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HEIs</a:t>
            </a:r>
          </a:p>
          <a:p>
            <a:pPr algn="ctr"/>
            <a:r>
              <a:rPr lang="en-GB" dirty="0"/>
              <a:t>d</a:t>
            </a:r>
            <a:r>
              <a:rPr lang="en-GB" dirty="0" smtClean="0"/>
              <a:t>eliver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261653" y="3388760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Trust demand</a:t>
            </a:r>
            <a:endParaRPr lang="en-GB" dirty="0"/>
          </a:p>
        </p:txBody>
      </p:sp>
      <p:cxnSp>
        <p:nvCxnSpPr>
          <p:cNvPr id="10" name="Elbow Connector 9"/>
          <p:cNvCxnSpPr/>
          <p:nvPr/>
        </p:nvCxnSpPr>
        <p:spPr>
          <a:xfrm rot="5400000">
            <a:off x="3063199" y="2569610"/>
            <a:ext cx="948647" cy="689653"/>
          </a:xfrm>
          <a:prstGeom prst="bentConnector3">
            <a:avLst>
              <a:gd name="adj1" fmla="val 234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4" idx="3"/>
            <a:endCxn id="8" idx="0"/>
          </p:cNvCxnSpPr>
          <p:nvPr/>
        </p:nvCxnSpPr>
        <p:spPr>
          <a:xfrm>
            <a:off x="5261653" y="2440113"/>
            <a:ext cx="689653" cy="94864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82347" y="4761974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Trust mentors</a:t>
            </a:r>
          </a:p>
        </p:txBody>
      </p:sp>
      <p:cxnSp>
        <p:nvCxnSpPr>
          <p:cNvPr id="16" name="Elbow Connector 15"/>
          <p:cNvCxnSpPr>
            <a:endCxn id="15" idx="3"/>
          </p:cNvCxnSpPr>
          <p:nvPr/>
        </p:nvCxnSpPr>
        <p:spPr>
          <a:xfrm rot="10800000" flipV="1">
            <a:off x="5261653" y="4364805"/>
            <a:ext cx="689655" cy="885191"/>
          </a:xfrm>
          <a:prstGeom prst="bentConnector3">
            <a:avLst>
              <a:gd name="adj1" fmla="val -139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>
            <a:off x="3192695" y="4364805"/>
            <a:ext cx="689653" cy="885191"/>
          </a:xfrm>
          <a:prstGeom prst="bentConnector3">
            <a:avLst>
              <a:gd name="adj1" fmla="val -2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98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Established model </a:t>
            </a:r>
            <a:r>
              <a:rPr lang="en-GB" dirty="0" smtClean="0"/>
              <a:t>(GM)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882347" y="1952091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HEE fund</a:t>
            </a:r>
          </a:p>
          <a:p>
            <a:pPr algn="ctr"/>
            <a:r>
              <a:rPr lang="en-GB" dirty="0" smtClean="0"/>
              <a:t>(SLA / cash)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03042" y="3388761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HEIs</a:t>
            </a:r>
          </a:p>
          <a:p>
            <a:pPr algn="ctr"/>
            <a:r>
              <a:rPr lang="en-GB" dirty="0"/>
              <a:t>d</a:t>
            </a:r>
            <a:r>
              <a:rPr lang="en-GB" dirty="0" smtClean="0"/>
              <a:t>eliver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261653" y="3388760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Trust demand</a:t>
            </a:r>
            <a:endParaRPr lang="en-GB" dirty="0"/>
          </a:p>
        </p:txBody>
      </p:sp>
      <p:cxnSp>
        <p:nvCxnSpPr>
          <p:cNvPr id="10" name="Elbow Connector 9"/>
          <p:cNvCxnSpPr/>
          <p:nvPr/>
        </p:nvCxnSpPr>
        <p:spPr>
          <a:xfrm rot="5400000">
            <a:off x="3063199" y="2569610"/>
            <a:ext cx="948647" cy="689653"/>
          </a:xfrm>
          <a:prstGeom prst="bentConnector3">
            <a:avLst>
              <a:gd name="adj1" fmla="val 234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4" idx="3"/>
            <a:endCxn id="8" idx="0"/>
          </p:cNvCxnSpPr>
          <p:nvPr/>
        </p:nvCxnSpPr>
        <p:spPr>
          <a:xfrm>
            <a:off x="5261653" y="2440113"/>
            <a:ext cx="689653" cy="94864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82347" y="4761974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Trust mentors</a:t>
            </a:r>
          </a:p>
        </p:txBody>
      </p:sp>
      <p:cxnSp>
        <p:nvCxnSpPr>
          <p:cNvPr id="16" name="Elbow Connector 15"/>
          <p:cNvCxnSpPr>
            <a:endCxn id="15" idx="3"/>
          </p:cNvCxnSpPr>
          <p:nvPr/>
        </p:nvCxnSpPr>
        <p:spPr>
          <a:xfrm rot="10800000" flipV="1">
            <a:off x="5261653" y="4364805"/>
            <a:ext cx="689655" cy="885191"/>
          </a:xfrm>
          <a:prstGeom prst="bentConnector3">
            <a:avLst>
              <a:gd name="adj1" fmla="val -139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>
            <a:off x="3192695" y="4364805"/>
            <a:ext cx="689653" cy="885191"/>
          </a:xfrm>
          <a:prstGeom prst="bentConnector3">
            <a:avLst>
              <a:gd name="adj1" fmla="val -2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888501" y="3388759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HEI validate</a:t>
            </a:r>
            <a:endParaRPr lang="en-GB" dirty="0"/>
          </a:p>
        </p:txBody>
      </p:sp>
      <p:cxnSp>
        <p:nvCxnSpPr>
          <p:cNvPr id="7" name="Straight Arrow Connector 6"/>
          <p:cNvCxnSpPr>
            <a:stCxn id="8" idx="3"/>
            <a:endCxn id="12" idx="1"/>
          </p:cNvCxnSpPr>
          <p:nvPr/>
        </p:nvCxnSpPr>
        <p:spPr>
          <a:xfrm flipV="1">
            <a:off x="6640959" y="3876782"/>
            <a:ext cx="24754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888501" y="4761974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PEFs(+) deliver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578154" y="4364803"/>
            <a:ext cx="0" cy="397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10800000" flipV="1">
            <a:off x="5951307" y="5738018"/>
            <a:ext cx="1626848" cy="397170"/>
          </a:xfrm>
          <a:prstGeom prst="bentConnector3">
            <a:avLst>
              <a:gd name="adj1" fmla="val -6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endCxn id="15" idx="2"/>
          </p:cNvCxnSpPr>
          <p:nvPr/>
        </p:nvCxnSpPr>
        <p:spPr>
          <a:xfrm rot="10800000">
            <a:off x="4572000" y="5738018"/>
            <a:ext cx="1379306" cy="39717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71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model (NW)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98805" y="3477017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HEE fund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2347" y="1953023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Health economy demand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3882347" y="5008554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Mentors – Trusts, primary care, PIVO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65889" y="3477017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HEI validate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3882347" y="3477018"/>
            <a:ext cx="1379306" cy="9760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PEFs(+) </a:t>
            </a:r>
            <a:r>
              <a:rPr lang="en-GB" dirty="0" smtClean="0"/>
              <a:t>deliver</a:t>
            </a:r>
            <a:endParaRPr lang="en-GB" dirty="0"/>
          </a:p>
        </p:txBody>
      </p:sp>
      <p:cxnSp>
        <p:nvCxnSpPr>
          <p:cNvPr id="9" name="Straight Arrow Connector 8"/>
          <p:cNvCxnSpPr>
            <a:stCxn id="8" idx="2"/>
            <a:endCxn id="18" idx="0"/>
          </p:cNvCxnSpPr>
          <p:nvPr/>
        </p:nvCxnSpPr>
        <p:spPr>
          <a:xfrm>
            <a:off x="4572000" y="2929067"/>
            <a:ext cx="0" cy="547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572000" y="4460603"/>
            <a:ext cx="0" cy="547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378112" y="4001294"/>
            <a:ext cx="5042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261653" y="4001294"/>
            <a:ext cx="5042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88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GM pilot</a:t>
            </a:r>
            <a:endParaRPr lang="en-GB" dirty="0"/>
          </a:p>
        </p:txBody>
      </p:sp>
      <p:pic>
        <p:nvPicPr>
          <p:cNvPr id="3074" name="Picture 2" descr="universityOfBolt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425644"/>
            <a:ext cx="1828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74056"/>
            <a:ext cx="2773956" cy="1386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5" t="11580" r="2495" b="11412"/>
          <a:stretch/>
        </p:blipFill>
        <p:spPr bwMode="auto">
          <a:xfrm>
            <a:off x="1545358" y="4916497"/>
            <a:ext cx="2245618" cy="491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76" y="4797152"/>
            <a:ext cx="2029594" cy="923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 descr="https://www.whatdotheyknow.com/request/33335/response/85537/attach/html/2/foiextract20120803-18833-r13nq8-0-1_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22" y="1916832"/>
            <a:ext cx="3074454" cy="753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61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GM pilot outcomes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476491"/>
              </p:ext>
            </p:extLst>
          </p:nvPr>
        </p:nvGraphicFramePr>
        <p:xfrm>
          <a:off x="457200" y="1600200"/>
          <a:ext cx="8147248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812"/>
                <a:gridCol w="2036812"/>
                <a:gridCol w="2036812"/>
                <a:gridCol w="2036812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PIVO / primary care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Passes*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Sept</a:t>
                      </a:r>
                      <a:r>
                        <a:rPr lang="en-GB" baseline="0" dirty="0" smtClean="0"/>
                        <a:t> 2016 (UHSM &amp; Christie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Jan 2017 (all)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23*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May 2017 (UHSM &amp; Christie)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 submitted yet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869160"/>
            <a:ext cx="26289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 preliminary for Jan 2017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6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In-house programme delivery team </a:t>
            </a:r>
            <a:r>
              <a:rPr lang="en-GB" dirty="0" smtClean="0"/>
              <a:t>infrastructure</a:t>
            </a:r>
          </a:p>
          <a:p>
            <a:r>
              <a:rPr lang="en-GB" dirty="0" smtClean="0"/>
              <a:t>A </a:t>
            </a:r>
            <a:r>
              <a:rPr lang="en-GB" dirty="0"/>
              <a:t>good PEF team and </a:t>
            </a:r>
            <a:r>
              <a:rPr lang="en-GB" dirty="0" smtClean="0"/>
              <a:t>the </a:t>
            </a:r>
            <a:r>
              <a:rPr lang="en-GB" dirty="0"/>
              <a:t>necessary teaching qualifications along with NMC recorded teaching status (or appropriate evidence of mapping against these standards)</a:t>
            </a:r>
          </a:p>
          <a:p>
            <a:r>
              <a:rPr lang="en-GB" dirty="0" smtClean="0"/>
              <a:t>PEF </a:t>
            </a:r>
            <a:r>
              <a:rPr lang="en-GB" dirty="0"/>
              <a:t>continuing professional development related to teaching and learning and innovative pedagogies</a:t>
            </a:r>
          </a:p>
          <a:p>
            <a:r>
              <a:rPr lang="en-GB" dirty="0" smtClean="0"/>
              <a:t>Robust </a:t>
            </a:r>
            <a:r>
              <a:rPr lang="en-GB" dirty="0"/>
              <a:t>quality assurance policies and procedures that are applied and measured</a:t>
            </a:r>
          </a:p>
          <a:p>
            <a:r>
              <a:rPr lang="en-GB" dirty="0" smtClean="0"/>
              <a:t>Funding </a:t>
            </a:r>
            <a:r>
              <a:rPr lang="en-GB" dirty="0"/>
              <a:t>for sustainability</a:t>
            </a:r>
          </a:p>
          <a:p>
            <a:r>
              <a:rPr lang="en-GB" dirty="0" smtClean="0"/>
              <a:t>Identify </a:t>
            </a:r>
            <a:r>
              <a:rPr lang="en-GB" dirty="0"/>
              <a:t>the right resources from the outset, i.e. IT infrastructure and adequate rooms</a:t>
            </a:r>
          </a:p>
          <a:p>
            <a:r>
              <a:rPr lang="en-GB" dirty="0" smtClean="0"/>
              <a:t>Workload </a:t>
            </a:r>
            <a:r>
              <a:rPr lang="en-GB" dirty="0"/>
              <a:t>delivery models to balance MSLAP with the existing PEF outcomes</a:t>
            </a:r>
          </a:p>
        </p:txBody>
      </p:sp>
    </p:spTree>
    <p:extLst>
      <p:ext uri="{BB962C8B-B14F-4D97-AF65-F5344CB8AC3E}">
        <p14:creationId xmlns:p14="http://schemas.microsoft.com/office/powerpoint/2010/main" val="130484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PEFs demonstrating the appropriate teaching qualifications and teaching skills required to deliver a quality </a:t>
            </a:r>
            <a:r>
              <a:rPr lang="en-GB" dirty="0" smtClean="0"/>
              <a:t>programme</a:t>
            </a:r>
          </a:p>
          <a:p>
            <a:r>
              <a:rPr lang="en-GB" dirty="0"/>
              <a:t>Successful completion by student attending the programme and time spent </a:t>
            </a:r>
            <a:r>
              <a:rPr lang="en-GB" dirty="0" smtClean="0"/>
              <a:t>marking</a:t>
            </a:r>
          </a:p>
          <a:p>
            <a:r>
              <a:rPr lang="en-GB" dirty="0"/>
              <a:t>Dilution of PEF outcomes and potential role conflict, stress and burnout due to the added MSLAP delivery role </a:t>
            </a:r>
            <a:r>
              <a:rPr lang="en-GB" dirty="0" smtClean="0"/>
              <a:t>expectation</a:t>
            </a:r>
          </a:p>
          <a:p>
            <a:r>
              <a:rPr lang="en-GB" dirty="0"/>
              <a:t>Adopting and monitoring </a:t>
            </a:r>
            <a:r>
              <a:rPr lang="en-GB" dirty="0" err="1"/>
              <a:t>UoB</a:t>
            </a:r>
            <a:r>
              <a:rPr lang="en-GB" dirty="0"/>
              <a:t> quality assurance procedures to ensure the credibility of the in-house programme</a:t>
            </a:r>
          </a:p>
        </p:txBody>
      </p:sp>
    </p:spTree>
    <p:extLst>
      <p:ext uri="{BB962C8B-B14F-4D97-AF65-F5344CB8AC3E}">
        <p14:creationId xmlns:p14="http://schemas.microsoft.com/office/powerpoint/2010/main" val="320420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891</Words>
  <Application>Microsoft Office PowerPoint</Application>
  <PresentationFormat>On-screen Show (4:3)</PresentationFormat>
  <Paragraphs>141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Non credit bearing MSLAP at UHSM</vt:lpstr>
      <vt:lpstr>Non credit bearing MSLAP at UHSM</vt:lpstr>
      <vt:lpstr>Established model (NW)</vt:lpstr>
      <vt:lpstr>Established model (GM)</vt:lpstr>
      <vt:lpstr>Proposed model (NW)</vt:lpstr>
      <vt:lpstr>GM pilot</vt:lpstr>
      <vt:lpstr>GM pilot outcomes</vt:lpstr>
      <vt:lpstr>Evaluation outcomes</vt:lpstr>
      <vt:lpstr>Challenges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Bayley</dc:creator>
  <cp:lastModifiedBy>Rooke, Clementinah</cp:lastModifiedBy>
  <cp:revision>19</cp:revision>
  <dcterms:created xsi:type="dcterms:W3CDTF">2017-06-22T12:41:54Z</dcterms:created>
  <dcterms:modified xsi:type="dcterms:W3CDTF">2017-07-06T09:41:39Z</dcterms:modified>
</cp:coreProperties>
</file>