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7" r:id="rId4"/>
    <p:sldId id="268" r:id="rId5"/>
    <p:sldId id="263" r:id="rId6"/>
    <p:sldId id="265" r:id="rId7"/>
    <p:sldId id="269" r:id="rId8"/>
    <p:sldId id="260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163" autoAdjust="0"/>
  </p:normalViewPr>
  <p:slideViewPr>
    <p:cSldViewPr>
      <p:cViewPr varScale="1">
        <p:scale>
          <a:sx n="76" d="100"/>
          <a:sy n="76" d="100"/>
        </p:scale>
        <p:origin x="26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98631-9A4E-48AA-8F58-E63D0E6D06A4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2DBB9-7321-4779-B0D4-5CD712BC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39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5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5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316E8-D4ED-44FC-9FE2-319C194335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75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316E8-D4ED-44FC-9FE2-319C194335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2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endParaRPr lang="en-GB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8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32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3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9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83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9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7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15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6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0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03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14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9C5B-124D-485D-9046-2A7F84611190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 credit bearing MSLAP at UHSM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UHSM / </a:t>
            </a:r>
            <a:r>
              <a:rPr lang="en-GB" dirty="0" err="1" smtClean="0"/>
              <a:t>UoB</a:t>
            </a:r>
            <a:r>
              <a:rPr lang="en-GB" dirty="0" smtClean="0"/>
              <a:t> partnership started 2013</a:t>
            </a:r>
          </a:p>
          <a:p>
            <a:pPr lvl="1"/>
            <a:r>
              <a:rPr lang="en-GB" dirty="0" smtClean="0"/>
              <a:t>Reduced CPD availability</a:t>
            </a:r>
          </a:p>
          <a:p>
            <a:pPr lvl="1"/>
            <a:r>
              <a:rPr lang="en-GB" dirty="0" smtClean="0"/>
              <a:t>Ongoing demand</a:t>
            </a:r>
          </a:p>
          <a:p>
            <a:pPr lvl="1"/>
            <a:r>
              <a:rPr lang="en-GB" dirty="0" smtClean="0"/>
              <a:t>Increased number of staff with degrees</a:t>
            </a:r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41912"/>
            <a:ext cx="5302560" cy="21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2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 credit bearing MSLAP at UHSM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Delivery requires</a:t>
            </a:r>
          </a:p>
          <a:p>
            <a:pPr lvl="1"/>
            <a:r>
              <a:rPr lang="en-GB" dirty="0" smtClean="0"/>
              <a:t>Trained faculty</a:t>
            </a:r>
          </a:p>
          <a:p>
            <a:pPr lvl="1"/>
            <a:r>
              <a:rPr lang="en-GB" dirty="0" smtClean="0"/>
              <a:t>Approved facilities</a:t>
            </a:r>
          </a:p>
          <a:p>
            <a:pPr lvl="1"/>
            <a:r>
              <a:rPr lang="en-GB" dirty="0" smtClean="0"/>
              <a:t>Licence fee</a:t>
            </a:r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41912"/>
            <a:ext cx="5302560" cy="21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96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Established model (NW)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82347" y="195209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HEE fund</a:t>
            </a:r>
          </a:p>
          <a:p>
            <a:pPr algn="ctr"/>
            <a:r>
              <a:rPr lang="en-GB" dirty="0" smtClean="0"/>
              <a:t>(SLA / cash)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03042" y="338876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HEIs</a:t>
            </a:r>
          </a:p>
          <a:p>
            <a:pPr algn="ctr"/>
            <a:r>
              <a:rPr lang="en-GB" dirty="0"/>
              <a:t>d</a:t>
            </a:r>
            <a:r>
              <a:rPr lang="en-GB" dirty="0" smtClean="0"/>
              <a:t>eliver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61653" y="3388760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demand</a:t>
            </a:r>
            <a:endParaRPr lang="en-GB" dirty="0"/>
          </a:p>
        </p:txBody>
      </p:sp>
      <p:cxnSp>
        <p:nvCxnSpPr>
          <p:cNvPr id="10" name="Elbow Connector 9"/>
          <p:cNvCxnSpPr/>
          <p:nvPr/>
        </p:nvCxnSpPr>
        <p:spPr>
          <a:xfrm rot="5400000">
            <a:off x="3063199" y="2569610"/>
            <a:ext cx="948647" cy="689653"/>
          </a:xfrm>
          <a:prstGeom prst="bentConnector3">
            <a:avLst>
              <a:gd name="adj1" fmla="val 2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3"/>
            <a:endCxn id="8" idx="0"/>
          </p:cNvCxnSpPr>
          <p:nvPr/>
        </p:nvCxnSpPr>
        <p:spPr>
          <a:xfrm>
            <a:off x="5261653" y="2440113"/>
            <a:ext cx="689653" cy="9486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2347" y="476197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mentors</a:t>
            </a:r>
          </a:p>
        </p:txBody>
      </p:sp>
      <p:cxnSp>
        <p:nvCxnSpPr>
          <p:cNvPr id="16" name="Elbow Connector 15"/>
          <p:cNvCxnSpPr>
            <a:endCxn id="15" idx="3"/>
          </p:cNvCxnSpPr>
          <p:nvPr/>
        </p:nvCxnSpPr>
        <p:spPr>
          <a:xfrm rot="10800000" flipV="1">
            <a:off x="5261653" y="4364805"/>
            <a:ext cx="689655" cy="885191"/>
          </a:xfrm>
          <a:prstGeom prst="bentConnector3">
            <a:avLst>
              <a:gd name="adj1" fmla="val -13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3192695" y="4364805"/>
            <a:ext cx="689653" cy="885191"/>
          </a:xfrm>
          <a:prstGeom prst="bentConnector3">
            <a:avLst>
              <a:gd name="adj1" fmla="val -2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9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Established model </a:t>
            </a:r>
            <a:r>
              <a:rPr lang="en-GB" dirty="0" smtClean="0"/>
              <a:t>(GM)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82347" y="195209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HEE fund</a:t>
            </a:r>
          </a:p>
          <a:p>
            <a:pPr algn="ctr"/>
            <a:r>
              <a:rPr lang="en-GB" dirty="0" smtClean="0"/>
              <a:t>(SLA / cash)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03042" y="338876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HEIs</a:t>
            </a:r>
          </a:p>
          <a:p>
            <a:pPr algn="ctr"/>
            <a:r>
              <a:rPr lang="en-GB" dirty="0"/>
              <a:t>d</a:t>
            </a:r>
            <a:r>
              <a:rPr lang="en-GB" dirty="0" smtClean="0"/>
              <a:t>eliver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61653" y="3388760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demand</a:t>
            </a:r>
            <a:endParaRPr lang="en-GB" dirty="0"/>
          </a:p>
        </p:txBody>
      </p:sp>
      <p:cxnSp>
        <p:nvCxnSpPr>
          <p:cNvPr id="10" name="Elbow Connector 9"/>
          <p:cNvCxnSpPr/>
          <p:nvPr/>
        </p:nvCxnSpPr>
        <p:spPr>
          <a:xfrm rot="5400000">
            <a:off x="3063199" y="2569610"/>
            <a:ext cx="948647" cy="689653"/>
          </a:xfrm>
          <a:prstGeom prst="bentConnector3">
            <a:avLst>
              <a:gd name="adj1" fmla="val 2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3"/>
            <a:endCxn id="8" idx="0"/>
          </p:cNvCxnSpPr>
          <p:nvPr/>
        </p:nvCxnSpPr>
        <p:spPr>
          <a:xfrm>
            <a:off x="5261653" y="2440113"/>
            <a:ext cx="689653" cy="9486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2347" y="476197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mentors</a:t>
            </a:r>
          </a:p>
        </p:txBody>
      </p:sp>
      <p:cxnSp>
        <p:nvCxnSpPr>
          <p:cNvPr id="16" name="Elbow Connector 15"/>
          <p:cNvCxnSpPr>
            <a:endCxn id="15" idx="3"/>
          </p:cNvCxnSpPr>
          <p:nvPr/>
        </p:nvCxnSpPr>
        <p:spPr>
          <a:xfrm rot="10800000" flipV="1">
            <a:off x="5261653" y="4364805"/>
            <a:ext cx="689655" cy="885191"/>
          </a:xfrm>
          <a:prstGeom prst="bentConnector3">
            <a:avLst>
              <a:gd name="adj1" fmla="val -13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3192695" y="4364805"/>
            <a:ext cx="689653" cy="885191"/>
          </a:xfrm>
          <a:prstGeom prst="bentConnector3">
            <a:avLst>
              <a:gd name="adj1" fmla="val -2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88501" y="3388759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 validate</a:t>
            </a:r>
            <a:endParaRPr lang="en-GB" dirty="0"/>
          </a:p>
        </p:txBody>
      </p:sp>
      <p:cxnSp>
        <p:nvCxnSpPr>
          <p:cNvPr id="7" name="Straight Arrow Connector 6"/>
          <p:cNvCxnSpPr>
            <a:stCxn id="8" idx="3"/>
            <a:endCxn id="12" idx="1"/>
          </p:cNvCxnSpPr>
          <p:nvPr/>
        </p:nvCxnSpPr>
        <p:spPr>
          <a:xfrm flipV="1">
            <a:off x="6640959" y="3876782"/>
            <a:ext cx="24754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88501" y="476197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PEFs(+) deliver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78154" y="4364803"/>
            <a:ext cx="0" cy="397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 flipV="1">
            <a:off x="5951307" y="5738018"/>
            <a:ext cx="1626848" cy="397170"/>
          </a:xfrm>
          <a:prstGeom prst="bentConnector3">
            <a:avLst>
              <a:gd name="adj1" fmla="val -6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endCxn id="15" idx="2"/>
          </p:cNvCxnSpPr>
          <p:nvPr/>
        </p:nvCxnSpPr>
        <p:spPr>
          <a:xfrm rot="10800000">
            <a:off x="4572000" y="5738018"/>
            <a:ext cx="1379306" cy="3971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7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model (NW)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98805" y="3477017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HEE fund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2347" y="1953023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Health economy demand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882347" y="500855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Mentors – Trusts, primary care, PIVO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65889" y="3477017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 validate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882347" y="3477018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PEFs(+) </a:t>
            </a:r>
            <a:r>
              <a:rPr lang="en-GB" dirty="0" smtClean="0"/>
              <a:t>deliver</a:t>
            </a:r>
            <a:endParaRPr lang="en-GB" dirty="0"/>
          </a:p>
        </p:txBody>
      </p:sp>
      <p:cxnSp>
        <p:nvCxnSpPr>
          <p:cNvPr id="9" name="Straight Arrow Connector 8"/>
          <p:cNvCxnSpPr>
            <a:stCxn id="8" idx="2"/>
            <a:endCxn id="18" idx="0"/>
          </p:cNvCxnSpPr>
          <p:nvPr/>
        </p:nvCxnSpPr>
        <p:spPr>
          <a:xfrm>
            <a:off x="4572000" y="2929067"/>
            <a:ext cx="0" cy="54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2000" y="4460603"/>
            <a:ext cx="0" cy="54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378112" y="4001294"/>
            <a:ext cx="50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261653" y="4001294"/>
            <a:ext cx="50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GM pilot</a:t>
            </a:r>
            <a:endParaRPr lang="en-GB" dirty="0"/>
          </a:p>
        </p:txBody>
      </p:sp>
      <p:pic>
        <p:nvPicPr>
          <p:cNvPr id="3074" name="Picture 2" descr="universityOfBol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5644"/>
            <a:ext cx="1828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74056"/>
            <a:ext cx="2773956" cy="138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" t="11580" r="2495" b="11412"/>
          <a:stretch/>
        </p:blipFill>
        <p:spPr bwMode="auto">
          <a:xfrm>
            <a:off x="1545358" y="4916497"/>
            <a:ext cx="2245618" cy="49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76" y="4797152"/>
            <a:ext cx="2029594" cy="92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https://www.whatdotheyknow.com/request/33335/response/85537/attach/html/2/foiextract20120803-18833-r13nq8-0-1_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22" y="1916832"/>
            <a:ext cx="3074454" cy="75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6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GM pilot outcomes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476491"/>
              </p:ext>
            </p:extLst>
          </p:nvPr>
        </p:nvGraphicFramePr>
        <p:xfrm>
          <a:off x="457200" y="1600200"/>
          <a:ext cx="8147248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812"/>
                <a:gridCol w="2036812"/>
                <a:gridCol w="2036812"/>
                <a:gridCol w="2036812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PIVO / primary care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Passes*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Sept</a:t>
                      </a:r>
                      <a:r>
                        <a:rPr lang="en-GB" baseline="0" dirty="0" smtClean="0"/>
                        <a:t> 2016 (UHSM &amp; Christie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Jan 2017 (all)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23*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May 2017 (UHSM &amp; Christie)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submitted yet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869160"/>
            <a:ext cx="2628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preliminary for Jan 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6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In-house programme delivery team </a:t>
            </a:r>
            <a:r>
              <a:rPr lang="en-GB" dirty="0" smtClean="0"/>
              <a:t>infrastructure</a:t>
            </a:r>
          </a:p>
          <a:p>
            <a:r>
              <a:rPr lang="en-GB" dirty="0" smtClean="0"/>
              <a:t>A </a:t>
            </a:r>
            <a:r>
              <a:rPr lang="en-GB" dirty="0"/>
              <a:t>good PEF team and </a:t>
            </a:r>
            <a:r>
              <a:rPr lang="en-GB" dirty="0" smtClean="0"/>
              <a:t>the </a:t>
            </a:r>
            <a:r>
              <a:rPr lang="en-GB" dirty="0"/>
              <a:t>necessary teaching qualifications along with NMC recorded teaching status (or appropriate evidence of mapping against these standards)</a:t>
            </a:r>
          </a:p>
          <a:p>
            <a:r>
              <a:rPr lang="en-GB" dirty="0" smtClean="0"/>
              <a:t>PEF </a:t>
            </a:r>
            <a:r>
              <a:rPr lang="en-GB" dirty="0"/>
              <a:t>continuing professional development related to teaching and learning and innovative pedagogies</a:t>
            </a:r>
          </a:p>
          <a:p>
            <a:r>
              <a:rPr lang="en-GB" dirty="0" smtClean="0"/>
              <a:t>Robust </a:t>
            </a:r>
            <a:r>
              <a:rPr lang="en-GB" dirty="0"/>
              <a:t>quality assurance policies and procedures that are applied and measured</a:t>
            </a:r>
          </a:p>
          <a:p>
            <a:r>
              <a:rPr lang="en-GB" dirty="0" smtClean="0"/>
              <a:t>Funding </a:t>
            </a:r>
            <a:r>
              <a:rPr lang="en-GB" dirty="0"/>
              <a:t>for sustainability</a:t>
            </a:r>
          </a:p>
          <a:p>
            <a:r>
              <a:rPr lang="en-GB" dirty="0" smtClean="0"/>
              <a:t>Identify </a:t>
            </a:r>
            <a:r>
              <a:rPr lang="en-GB" dirty="0"/>
              <a:t>the right resources from the outset, i.e. IT infrastructure and adequate rooms</a:t>
            </a:r>
          </a:p>
          <a:p>
            <a:r>
              <a:rPr lang="en-GB" dirty="0" smtClean="0"/>
              <a:t>Workload </a:t>
            </a:r>
            <a:r>
              <a:rPr lang="en-GB" dirty="0"/>
              <a:t>delivery models to balance MSLAP with the existing PEF outcomes</a:t>
            </a:r>
          </a:p>
        </p:txBody>
      </p:sp>
    </p:spTree>
    <p:extLst>
      <p:ext uri="{BB962C8B-B14F-4D97-AF65-F5344CB8AC3E}">
        <p14:creationId xmlns:p14="http://schemas.microsoft.com/office/powerpoint/2010/main" val="13048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PEFs demonstrating the appropriate teaching qualifications and teaching skills required to deliver a quality </a:t>
            </a:r>
            <a:r>
              <a:rPr lang="en-GB" dirty="0" smtClean="0"/>
              <a:t>programme</a:t>
            </a:r>
          </a:p>
          <a:p>
            <a:r>
              <a:rPr lang="en-GB" dirty="0"/>
              <a:t>Successful completion by student attending the programme and time spent </a:t>
            </a:r>
            <a:r>
              <a:rPr lang="en-GB" dirty="0" smtClean="0"/>
              <a:t>marking</a:t>
            </a:r>
          </a:p>
          <a:p>
            <a:r>
              <a:rPr lang="en-GB" dirty="0"/>
              <a:t>Dilution of PEF outcomes and potential role conflict, stress and burnout due to the added MSLAP delivery role </a:t>
            </a:r>
            <a:r>
              <a:rPr lang="en-GB" dirty="0" smtClean="0"/>
              <a:t>expectation</a:t>
            </a:r>
          </a:p>
          <a:p>
            <a:r>
              <a:rPr lang="en-GB" dirty="0"/>
              <a:t>Adopting and monitoring </a:t>
            </a:r>
            <a:r>
              <a:rPr lang="en-GB" dirty="0" err="1"/>
              <a:t>UoB</a:t>
            </a:r>
            <a:r>
              <a:rPr lang="en-GB" dirty="0"/>
              <a:t> quality assurance procedures to ensure the credibility of the in-house programme</a:t>
            </a:r>
          </a:p>
        </p:txBody>
      </p:sp>
    </p:spTree>
    <p:extLst>
      <p:ext uri="{BB962C8B-B14F-4D97-AF65-F5344CB8AC3E}">
        <p14:creationId xmlns:p14="http://schemas.microsoft.com/office/powerpoint/2010/main" val="32042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303</Words>
  <Application>Microsoft Office PowerPoint</Application>
  <PresentationFormat>On-screen Show (4:3)</PresentationFormat>
  <Paragraphs>78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Non credit bearing MSLAP at UHSM</vt:lpstr>
      <vt:lpstr>Non credit bearing MSLAP at UHSM</vt:lpstr>
      <vt:lpstr>Established model (NW)</vt:lpstr>
      <vt:lpstr>Established model (GM)</vt:lpstr>
      <vt:lpstr>Proposed model (NW)</vt:lpstr>
      <vt:lpstr>GM pilot</vt:lpstr>
      <vt:lpstr>GM pilot outcomes</vt:lpstr>
      <vt:lpstr>Evaluation outcomes</vt:lpstr>
      <vt:lpstr>Challenges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Bayley</dc:creator>
  <cp:lastModifiedBy>Rooke, Clementinah</cp:lastModifiedBy>
  <cp:revision>19</cp:revision>
  <dcterms:created xsi:type="dcterms:W3CDTF">2017-06-22T12:41:54Z</dcterms:created>
  <dcterms:modified xsi:type="dcterms:W3CDTF">2017-07-10T08:59:49Z</dcterms:modified>
</cp:coreProperties>
</file>