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67766" autoAdjust="0"/>
  </p:normalViewPr>
  <p:slideViewPr>
    <p:cSldViewPr showGuides="1">
      <p:cViewPr varScale="1">
        <p:scale>
          <a:sx n="79" d="100"/>
          <a:sy n="79" d="100"/>
        </p:scale>
        <p:origin x="2382" y="78"/>
      </p:cViewPr>
      <p:guideLst>
        <p:guide pos="3839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7/6/2017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none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Evaluating an intra-professional nursing model</a:t>
            </a:r>
          </a:p>
          <a:p>
            <a:endParaRPr lang="en-GB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Introductions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50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At a support meeting there was a conversation regarding the need for real world scenarios to complement the academic work. 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This lead to the spontaneous and organic idea of the Summer School.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What is Summer School?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 series of 6 dates across the summer July-August 2017 which seeks to address the request for real-world examples and scenarios to complement the academic knowledge.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Run by nurses for nurses.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Co-production -LD/MH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Show timetable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1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All four branches of Nursing out in general practice,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All with branch pre-</a:t>
            </a:r>
            <a:r>
              <a:rPr lang="en-GB" sz="16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reg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Increasing  “Spoke”  pre-registration places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Branches learning from each other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Opportunity costs- lost pre-registration placements / also gained spoke placements 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Interest in the future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Supporting the development of a community of practice within Primary Care (Wenger, 1998)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Fits with move to out of hospital care- (NHS, 2015)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Addressing shortages and decreases in existing practice nurse numbers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1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practice nurse population will have a broader knowledge/experience of working with people in the specific locality and associated need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Including those with mental ill health and learning disabilities, who may require adaptation of approach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Meeting QOF targets is a measure of equity of care- not unproblematic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Fits into the STP footprints based on locality-specific need.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04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9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Service User Needs in Primary Care</a:t>
            </a:r>
          </a:p>
          <a:p>
            <a:r>
              <a:rPr lang="en-GB" dirty="0" smtClean="0"/>
              <a:t>Current student cohort</a:t>
            </a:r>
          </a:p>
          <a:p>
            <a:r>
              <a:rPr lang="en-GB" dirty="0" smtClean="0"/>
              <a:t>Strengths</a:t>
            </a:r>
          </a:p>
          <a:p>
            <a:r>
              <a:rPr lang="en-GB" dirty="0" smtClean="0"/>
              <a:t>Weaknesses</a:t>
            </a:r>
          </a:p>
          <a:p>
            <a:r>
              <a:rPr lang="en-GB" dirty="0" smtClean="0"/>
              <a:t>Opportunities</a:t>
            </a:r>
          </a:p>
          <a:p>
            <a:r>
              <a:rPr lang="en-GB" dirty="0" smtClean="0"/>
              <a:t>Challenges</a:t>
            </a:r>
          </a:p>
          <a:p>
            <a:r>
              <a:rPr lang="en-GB" dirty="0" smtClean="0"/>
              <a:t>Support</a:t>
            </a:r>
          </a:p>
          <a:p>
            <a:r>
              <a:rPr lang="en-GB" dirty="0" smtClean="0"/>
              <a:t>Success</a:t>
            </a:r>
          </a:p>
          <a:p>
            <a:r>
              <a:rPr lang="en-GB" dirty="0" smtClean="0"/>
              <a:t>Impact</a:t>
            </a:r>
          </a:p>
          <a:p>
            <a:r>
              <a:rPr lang="en-GB" dirty="0" smtClean="0"/>
              <a:t>Meeting Service User Needs</a:t>
            </a:r>
          </a:p>
          <a:p>
            <a:endParaRPr lang="en-GB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6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5 Year Forward View  (NHS, 2015)( extra 10,000 people working in general practice by 2021)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STPs – locality community driven provision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Acuity and Complexity (Reshaping the Workforce, Nuffield Trust, 2015)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Service User demographics- aging populations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Reflexivity to change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Social inclusion agendas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49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Health Education England - Funded</a:t>
            </a:r>
          </a:p>
          <a:p>
            <a:r>
              <a:rPr lang="en-GB" dirty="0" smtClean="0"/>
              <a:t>Attraction/Retention of nurses in General Practice</a:t>
            </a:r>
          </a:p>
          <a:p>
            <a:r>
              <a:rPr lang="en-GB" dirty="0" smtClean="0"/>
              <a:t>Addressing the forecasted loss of Practice Nurses</a:t>
            </a:r>
          </a:p>
          <a:p>
            <a:r>
              <a:rPr lang="en-GB" dirty="0" smtClean="0"/>
              <a:t>Runs yearly at the 2 HEIs providers in the NCEL area</a:t>
            </a:r>
          </a:p>
          <a:p>
            <a:r>
              <a:rPr lang="en-GB" dirty="0" smtClean="0"/>
              <a:t>This consolidated a number of other training modes to transition in the role of Practice Nurse.</a:t>
            </a:r>
          </a:p>
          <a:p>
            <a:endParaRPr lang="en-GB" dirty="0" smtClean="0"/>
          </a:p>
          <a:p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Logistics: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One year course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Registered nurses- including newly qualified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50% employed, 50% study.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 the North London area this is the second cohort, with funding secured for another starting in Jan 2018.  This includes 5 boroughs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Numbers of trainees in 2016/17, numbers 2017/2018, projected numbers ?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3 HEIs providing the course academic support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Another HEI providing some of the mentor support and students, where mentorship module undertaken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This presentation focuses upon supporting these learners and their mentors in practice.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Karen’s role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Pam’s role	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8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Demographics of current student cohort: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en-GB" sz="1600" kern="1200" baseline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trainee GPN  across 3 boroughs each with a population of ¼ of a million and diverse patient populations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1x LD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1x MH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2x Child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 x male nurse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Need to emphasis the differing knowledge levels at the start of the course for all nurses, regardless of branch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Strengths: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Expansion of roles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Great for helping people get into primary care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Development of future PNs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Having all branches in the community to support the STP and community-locality driven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Engagement with specific groups / Less likely diagnostic overshadowing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Public Health / </a:t>
            </a:r>
            <a:r>
              <a:rPr lang="en-GB" sz="160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QoF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targets- dementia, depression, MH, LD 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Course has given insight of the role of GPN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Good overview to the role of GPN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Great that they cover some practical things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cytology/IMMs/Public health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Regular mentor and trainee peer support meetings 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Reflection on practice/guidance/communication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Shared learning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Education for other members of the team and wider networks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/ Fresh perspectives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Well supported in practice-by mentors / Being in a nice practice to support learning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Able to feel part of the team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Lots of learning opportunities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/ The wealth of previous experience 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We are really happy with our GPN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Increased capacity within team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Good calibre of practice Nurse trainees who are eager to learn and be part of the team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Great that GPN course is funded and available and running again next year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60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timetable keeps changing which does not help with the planning in advance for both student / mentors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chemeClr val="tx2"/>
                </a:solidFill>
              </a:rPr>
              <a:t>University timetable </a:t>
            </a:r>
            <a:r>
              <a:rPr lang="en-GB" sz="1600" baseline="0" dirty="0" smtClean="0">
                <a:solidFill>
                  <a:schemeClr val="tx2"/>
                </a:solidFill>
              </a:rPr>
              <a:t>n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ot always known far in advance the so this can be difficult for planning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Some confusion between different universities and structure of programmes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Difficult to standardise learning in all practices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Not getting the same training opportunities as others on course- not getting same opportunities so a bit unfair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Disparity of funded learning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Course more theory based than practical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Not an overview of GPN role included in the course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Aspects of modules need to be practice based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Not enough cover of practical stuff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It would be useful for practical trainings to be inclusive of everyone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Lack of opportunities for learning or extra learning for relevant practical skills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 sexual health or contraception overview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No travel health included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Respiratory module doesn't cover asthma reviews or spirometry/peak flow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Lack of primary specific practical sessions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Courses not specific enough to practice/community nursing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GPN programme- a lot of the content is not relevant to everyday practice. E.g.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Resp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module more suitable for people in acute setting and not relevant to primary care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Modules need to be more primary care focussed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Needs more primary care focus not general modules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Timetabling of modules to ensure student choice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Too close together-not spread out over the year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Too much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uni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work on top of working hours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Too many modules in one go (better to be over the year)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Delayed modules taking them over the summer which gets in way of being able to work more (to help with confidence)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Support for LD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There is a lot of paperwork involved </a:t>
            </a:r>
            <a:endParaRPr lang="en-GB" sz="16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39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students are have GPN qualification and the mentorship qualification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use of social media and virtual communication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Regular facilitated peer support groups for trainees/mentors/ combined groups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Also meant that the existing PN workforce met and utilised knowledge sharing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Good opportunities to share practice ideas between mentors / trainees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Access to PNs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Differing levels of knowledge/skills from areas within adult and other branch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Different practices have differing service user needs and thus the trainees had differing experiences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need for transferable skills 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Sharing resources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Plenty of opportunities to visit members of MDT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Lot of wound dressings, LTC management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Having summer break is good as it allows the opportunity to undertake further learning in areas not covered in GPN course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Catch up with relevant courses that are not provided at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uni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e.g. Summer School/ other additional courses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To develop modules in LTC-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itf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/ CVD,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copd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/asthma/ diabetes/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womens</a:t>
            </a:r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' health/screening/sexual health/contraception/practical skills like ear irrigation/?travel/health checks-Public health aspects still really very important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Additional training offered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Courses available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Study days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Having a trainee GPN is also a great opportunity to question your own practice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Future employability increased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Potential employment after completion of studies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Employability</a:t>
            </a:r>
            <a:endParaRPr lang="en-GB" sz="16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6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Misunderstanding regarding all branches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Baseline knowledge -Variability in knowledge prior to placements -especially LD/MH/Child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Risk assessment of capabilities</a:t>
            </a: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Expectations of GPs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Placement resistance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Bespoke placements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Time! There’s a lot to cover in one year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Also time on a day to day basis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Time for support/reflection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Due to change constant change in timetable it become difficult to get time to supervise the student 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Timing of modules/exams/external pressures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Course runs for 12 months, perhaps should be 18 months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It would be good if there were recommendation on how long the trainees should have their appointment times for different aspects of their training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Concern anxiety pressure to complete smears/IMMs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Meeting identified need for modules </a:t>
            </a:r>
          </a:p>
          <a:p>
            <a:r>
              <a:rPr lang="en-GB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More theory based than practical aspect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Focus on skills and knowledge needed in primary care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Unsure if at the end of the course I will be confident to practice on own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Public health aspects still really very important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Feel as though I will not be prepared as a GPN at the end of the year due to topics covered in the module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At the start no-one from GP practice/students understood process-some misunderstandings about who was paying me </a:t>
            </a:r>
            <a:r>
              <a:rPr lang="en-GB" sz="1600" b="0" i="0" kern="1200" dirty="0" err="1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GPNs leaving area after completing their study to work in areas where GPN course does not run</a:t>
            </a:r>
            <a:endParaRPr lang="en-GB" sz="1600" kern="1200" dirty="0" smtClean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600" b="0" i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endParaRPr lang="en-GB" sz="16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8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wp-content/uploads/2015/12/planning-guid-16-17-20-2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ffieldtrust.org.uk/publications/reshaping-the-workfor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1498602"/>
            <a:ext cx="5400000" cy="3298825"/>
          </a:xfrm>
        </p:spPr>
        <p:txBody>
          <a:bodyPr>
            <a:normAutofit fontScale="90000"/>
          </a:bodyPr>
          <a:lstStyle/>
          <a:p>
            <a:pPr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sz="4900" dirty="0">
                <a:solidFill>
                  <a:schemeClr val="accent5"/>
                </a:solidFill>
              </a:rPr>
              <a:t>Meeting service user needs in Primary Care: </a:t>
            </a:r>
            <a:r>
              <a:rPr lang="en-GB" sz="3600" dirty="0" smtClean="0">
                <a:solidFill>
                  <a:schemeClr val="accent5"/>
                </a:solidFill>
              </a:rPr>
              <a:t/>
            </a:r>
            <a:br>
              <a:rPr lang="en-GB" sz="3600" dirty="0" smtClean="0">
                <a:solidFill>
                  <a:schemeClr val="accent5"/>
                </a:solidFill>
              </a:rPr>
            </a:br>
            <a:r>
              <a:rPr lang="en-GB" sz="2000" dirty="0" smtClean="0">
                <a:solidFill>
                  <a:schemeClr val="accent5"/>
                </a:solidFill>
              </a:rPr>
              <a:t/>
            </a:r>
            <a:br>
              <a:rPr lang="en-GB" sz="2000" dirty="0" smtClean="0">
                <a:solidFill>
                  <a:schemeClr val="accent5"/>
                </a:solidFill>
              </a:rPr>
            </a:br>
            <a:r>
              <a:rPr lang="en-GB" sz="2700" dirty="0" smtClean="0"/>
              <a:t>Evaluating </a:t>
            </a:r>
            <a:r>
              <a:rPr lang="en-GB" sz="2700" dirty="0"/>
              <a:t>an intra-professional nursing </a:t>
            </a:r>
            <a:r>
              <a:rPr lang="en-GB" sz="2700" dirty="0" smtClean="0"/>
              <a:t>model</a:t>
            </a:r>
            <a:endParaRPr lang="en-GB" altLang="ja-JP" sz="36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4927600"/>
            <a:ext cx="5400000" cy="87766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SzTx/>
              <a:defRPr/>
            </a:pPr>
            <a:r>
              <a:rPr lang="en-GB" sz="2400" b="1" dirty="0" smtClean="0"/>
              <a:t>Pam Hodge and Karen Evans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smtClean="0"/>
              <a:t>Peer Support Sessions</a:t>
            </a:r>
          </a:p>
          <a:p>
            <a:r>
              <a:rPr lang="en-GB" dirty="0" smtClean="0"/>
              <a:t>Practice visits</a:t>
            </a:r>
          </a:p>
          <a:p>
            <a:r>
              <a:rPr lang="en-GB" dirty="0" smtClean="0"/>
              <a:t>1:1 support as needed</a:t>
            </a:r>
          </a:p>
          <a:p>
            <a:r>
              <a:rPr lang="en-GB" dirty="0" smtClean="0"/>
              <a:t>Support </a:t>
            </a:r>
            <a:r>
              <a:rPr lang="en-GB" dirty="0"/>
              <a:t>for </a:t>
            </a:r>
            <a:r>
              <a:rPr lang="en-GB" dirty="0" smtClean="0"/>
              <a:t>Mentors</a:t>
            </a:r>
          </a:p>
          <a:p>
            <a:r>
              <a:rPr lang="en-GB" dirty="0" smtClean="0"/>
              <a:t>Summer </a:t>
            </a:r>
            <a:r>
              <a:rPr lang="en-GB" dirty="0"/>
              <a:t>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0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All four branches of </a:t>
            </a:r>
            <a:r>
              <a:rPr lang="en-GB" dirty="0" smtClean="0"/>
              <a:t>nursing </a:t>
            </a:r>
          </a:p>
          <a:p>
            <a:r>
              <a:rPr lang="en-GB" dirty="0" smtClean="0"/>
              <a:t>All </a:t>
            </a:r>
            <a:r>
              <a:rPr lang="en-GB" dirty="0"/>
              <a:t>with branch </a:t>
            </a:r>
            <a:r>
              <a:rPr lang="en-GB" dirty="0" smtClean="0"/>
              <a:t>student nurses</a:t>
            </a:r>
            <a:endParaRPr lang="en-GB" dirty="0"/>
          </a:p>
          <a:p>
            <a:r>
              <a:rPr lang="en-GB" dirty="0" smtClean="0"/>
              <a:t>Increasing mentors and  </a:t>
            </a:r>
            <a:r>
              <a:rPr lang="en-GB" dirty="0"/>
              <a:t>“Spoke”  </a:t>
            </a:r>
            <a:r>
              <a:rPr lang="en-GB" dirty="0" smtClean="0"/>
              <a:t>placements</a:t>
            </a:r>
            <a:endParaRPr lang="en-GB" dirty="0"/>
          </a:p>
          <a:p>
            <a:r>
              <a:rPr lang="en-GB" dirty="0" smtClean="0"/>
              <a:t>Learning </a:t>
            </a:r>
            <a:r>
              <a:rPr lang="en-GB" dirty="0"/>
              <a:t>from each 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3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Opportunity </a:t>
            </a:r>
            <a:r>
              <a:rPr lang="en-GB" dirty="0" smtClean="0"/>
              <a:t>costs</a:t>
            </a:r>
          </a:p>
          <a:p>
            <a:pPr lvl="1"/>
            <a:r>
              <a:rPr lang="en-GB" dirty="0" smtClean="0"/>
              <a:t>lost </a:t>
            </a:r>
            <a:r>
              <a:rPr lang="en-GB" dirty="0"/>
              <a:t>pre-registration placements </a:t>
            </a:r>
          </a:p>
          <a:p>
            <a:pPr lvl="1"/>
            <a:r>
              <a:rPr lang="en-GB" dirty="0" smtClean="0"/>
              <a:t>gained spokes placements and</a:t>
            </a:r>
            <a:r>
              <a:rPr lang="en-GB" dirty="0" smtClean="0">
                <a:sym typeface="Wingdings"/>
              </a:rPr>
              <a:t> </a:t>
            </a:r>
            <a:r>
              <a:rPr lang="en-GB" dirty="0">
                <a:sym typeface="Wingdings"/>
              </a:rPr>
              <a:t>i</a:t>
            </a:r>
            <a:r>
              <a:rPr lang="en-GB" dirty="0" smtClean="0"/>
              <a:t>nterest </a:t>
            </a:r>
            <a:r>
              <a:rPr lang="en-GB" dirty="0"/>
              <a:t>in the future</a:t>
            </a:r>
          </a:p>
          <a:p>
            <a:r>
              <a:rPr lang="en-GB" dirty="0" smtClean="0"/>
              <a:t>Development </a:t>
            </a:r>
            <a:r>
              <a:rPr lang="en-GB" dirty="0"/>
              <a:t>of a community of practice within Primary Care (Wenger, 1998)</a:t>
            </a:r>
          </a:p>
          <a:p>
            <a:r>
              <a:rPr lang="en-GB" dirty="0" smtClean="0"/>
              <a:t>Move </a:t>
            </a:r>
            <a:r>
              <a:rPr lang="en-GB" dirty="0"/>
              <a:t>to out of hospital </a:t>
            </a:r>
            <a:r>
              <a:rPr lang="en-GB" dirty="0" smtClean="0"/>
              <a:t>care (NHS</a:t>
            </a:r>
            <a:r>
              <a:rPr lang="en-GB" dirty="0"/>
              <a:t>, 2015)</a:t>
            </a:r>
          </a:p>
          <a:p>
            <a:r>
              <a:rPr lang="en-GB" dirty="0"/>
              <a:t>Addressing shortages </a:t>
            </a:r>
            <a:r>
              <a:rPr lang="en-GB" dirty="0" smtClean="0"/>
              <a:t>in </a:t>
            </a:r>
            <a:r>
              <a:rPr lang="en-GB" dirty="0"/>
              <a:t>existing </a:t>
            </a:r>
            <a:r>
              <a:rPr lang="en-GB" dirty="0" smtClean="0"/>
              <a:t>numbers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1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</a:t>
            </a:r>
            <a:r>
              <a:rPr lang="en-GB" dirty="0" smtClean="0"/>
              <a:t>the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B</a:t>
            </a:r>
            <a:r>
              <a:rPr lang="en-GB" dirty="0" smtClean="0"/>
              <a:t>roader </a:t>
            </a:r>
            <a:r>
              <a:rPr lang="en-GB" dirty="0"/>
              <a:t>knowledge/experience </a:t>
            </a:r>
            <a:endParaRPr lang="en-GB" dirty="0" smtClean="0"/>
          </a:p>
          <a:p>
            <a:r>
              <a:rPr lang="en-GB" dirty="0" smtClean="0"/>
              <a:t>Including </a:t>
            </a:r>
            <a:r>
              <a:rPr lang="en-GB" dirty="0"/>
              <a:t>those with mental ill health and learning disabilities, who may require adaptation of approach</a:t>
            </a:r>
          </a:p>
          <a:p>
            <a:r>
              <a:rPr lang="en-GB" dirty="0"/>
              <a:t>Meeting QOF targets is a measure of equity of care- not unproblematic</a:t>
            </a:r>
          </a:p>
          <a:p>
            <a:r>
              <a:rPr lang="en-GB" dirty="0"/>
              <a:t>Fits into the STP footprints based on locality-specific need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NHS </a:t>
            </a:r>
            <a:r>
              <a:rPr lang="en-GB" dirty="0"/>
              <a:t>England (2015) Delivering the Forward View: NHS planning guidance 2016/17 – 2020/21  </a:t>
            </a:r>
            <a:r>
              <a:rPr lang="en-GB" u="sng" dirty="0">
                <a:hlinkClick r:id="rId3"/>
              </a:rPr>
              <a:t>https://</a:t>
            </a:r>
            <a:r>
              <a:rPr lang="en-GB" u="sng" dirty="0" smtClean="0">
                <a:hlinkClick r:id="rId3"/>
              </a:rPr>
              <a:t>www.england.nhs.uk/wp-content/uploads/2015/12/planning-guid-16-17-20-21.pdf</a:t>
            </a:r>
            <a:r>
              <a:rPr lang="en-GB" dirty="0"/>
              <a:t> </a:t>
            </a:r>
            <a:r>
              <a:rPr lang="en-GB" dirty="0" smtClean="0"/>
              <a:t>(last </a:t>
            </a:r>
            <a:r>
              <a:rPr lang="en-GB" dirty="0"/>
              <a:t>accessed 21/06/17)</a:t>
            </a:r>
          </a:p>
          <a:p>
            <a:r>
              <a:rPr lang="en-GB" dirty="0"/>
              <a:t>Nuffield Trust (2016) Reshaping the Workforce to deliver the care patients need: </a:t>
            </a:r>
            <a:r>
              <a:rPr lang="en-GB" u="sng" dirty="0">
                <a:hlinkClick r:id="rId4"/>
              </a:rPr>
              <a:t>http://</a:t>
            </a:r>
            <a:r>
              <a:rPr lang="en-GB" u="sng" dirty="0" smtClean="0">
                <a:hlinkClick r:id="rId4"/>
              </a:rPr>
              <a:t>www.nuffieldtrust.org.uk/publications/reshaping-the-workforce</a:t>
            </a:r>
            <a:r>
              <a:rPr lang="en-GB" dirty="0" smtClean="0"/>
              <a:t>(last </a:t>
            </a:r>
            <a:r>
              <a:rPr lang="en-GB" dirty="0"/>
              <a:t>accessed 21/06/17)</a:t>
            </a:r>
          </a:p>
          <a:p>
            <a:r>
              <a:rPr lang="en-GB" dirty="0"/>
              <a:t>Wenger, E., (1998). </a:t>
            </a:r>
            <a:r>
              <a:rPr lang="en-GB" i="1" dirty="0"/>
              <a:t>Communities of practice: Learning, meaning, and identity</a:t>
            </a:r>
            <a:r>
              <a:rPr lang="en-GB" dirty="0"/>
              <a:t>. Cambridge University Press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9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838200" y="2053665"/>
            <a:ext cx="7620000" cy="37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Service User Needs in Primary Care</a:t>
            </a:r>
          </a:p>
          <a:p>
            <a:r>
              <a:rPr lang="en-GB" dirty="0"/>
              <a:t>Current </a:t>
            </a:r>
            <a:r>
              <a:rPr lang="en-GB" dirty="0" smtClean="0"/>
              <a:t>Student Cohort</a:t>
            </a:r>
            <a:endParaRPr lang="en-GB" dirty="0"/>
          </a:p>
          <a:p>
            <a:r>
              <a:rPr lang="en-GB" dirty="0" smtClean="0"/>
              <a:t>Strengths, Weaknesses, Opportunities, Challenges</a:t>
            </a:r>
            <a:endParaRPr lang="en-GB" dirty="0"/>
          </a:p>
          <a:p>
            <a:r>
              <a:rPr lang="en-GB" dirty="0" smtClean="0"/>
              <a:t>Support</a:t>
            </a:r>
            <a:endParaRPr lang="en-GB" dirty="0"/>
          </a:p>
          <a:p>
            <a:r>
              <a:rPr lang="en-GB" dirty="0" smtClean="0"/>
              <a:t>Success / Impact</a:t>
            </a:r>
            <a:endParaRPr lang="en-GB" dirty="0"/>
          </a:p>
          <a:p>
            <a:r>
              <a:rPr lang="en-GB" dirty="0"/>
              <a:t>Meeting Service User </a:t>
            </a:r>
            <a:r>
              <a:rPr lang="en-GB" dirty="0" smtClean="0"/>
              <a:t>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Service User </a:t>
            </a:r>
            <a:r>
              <a:rPr lang="en-GB" dirty="0" smtClean="0"/>
              <a:t>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5 Year Forward View  (NHS, </a:t>
            </a:r>
            <a:r>
              <a:rPr lang="en-GB" dirty="0" smtClean="0"/>
              <a:t>2015)</a:t>
            </a:r>
            <a:endParaRPr lang="en-GB" dirty="0"/>
          </a:p>
          <a:p>
            <a:r>
              <a:rPr lang="en-GB" dirty="0" smtClean="0"/>
              <a:t>STPs</a:t>
            </a:r>
            <a:endParaRPr lang="en-GB" dirty="0"/>
          </a:p>
          <a:p>
            <a:r>
              <a:rPr lang="en-GB" dirty="0" smtClean="0"/>
              <a:t>Reshaping </a:t>
            </a:r>
            <a:r>
              <a:rPr lang="en-GB" dirty="0"/>
              <a:t>the </a:t>
            </a:r>
            <a:r>
              <a:rPr lang="en-GB" dirty="0" smtClean="0"/>
              <a:t>Workforce (Nuffield </a:t>
            </a:r>
            <a:r>
              <a:rPr lang="en-GB" dirty="0"/>
              <a:t>Trust, 2015) </a:t>
            </a:r>
          </a:p>
          <a:p>
            <a:r>
              <a:rPr lang="en-GB" dirty="0" smtClean="0"/>
              <a:t>Aging </a:t>
            </a:r>
            <a:r>
              <a:rPr lang="en-GB" dirty="0"/>
              <a:t>populations</a:t>
            </a:r>
          </a:p>
          <a:p>
            <a:r>
              <a:rPr lang="en-GB" dirty="0"/>
              <a:t>Reflexivity to change</a:t>
            </a:r>
          </a:p>
          <a:p>
            <a:r>
              <a:rPr lang="en-GB" dirty="0"/>
              <a:t>Social inclusion </a:t>
            </a:r>
            <a:r>
              <a:rPr lang="en-GB" dirty="0" smtClean="0"/>
              <a:t>agendas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0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GPN </a:t>
            </a:r>
            <a:r>
              <a:rPr lang="en-GB" dirty="0" smtClean="0"/>
              <a:t>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smtClean="0"/>
              <a:t>Health </a:t>
            </a:r>
            <a:r>
              <a:rPr lang="en-GB" dirty="0"/>
              <a:t>Education England</a:t>
            </a:r>
          </a:p>
          <a:p>
            <a:r>
              <a:rPr lang="en-GB" dirty="0"/>
              <a:t>Attraction/Retention of </a:t>
            </a:r>
            <a:r>
              <a:rPr lang="en-GB" dirty="0" smtClean="0"/>
              <a:t>GPN</a:t>
            </a:r>
            <a:endParaRPr lang="en-GB" dirty="0"/>
          </a:p>
          <a:p>
            <a:r>
              <a:rPr lang="en-GB" dirty="0"/>
              <a:t>Addressing the forecasted loss of </a:t>
            </a:r>
            <a:r>
              <a:rPr lang="en-GB" dirty="0" smtClean="0"/>
              <a:t>GPN</a:t>
            </a:r>
            <a:endParaRPr lang="en-GB" dirty="0"/>
          </a:p>
          <a:p>
            <a:r>
              <a:rPr lang="en-GB" dirty="0" smtClean="0"/>
              <a:t>3 </a:t>
            </a:r>
            <a:r>
              <a:rPr lang="en-GB" dirty="0"/>
              <a:t>HEIs providers in the NCEL area</a:t>
            </a:r>
          </a:p>
          <a:p>
            <a:r>
              <a:rPr lang="en-GB" dirty="0" smtClean="0"/>
              <a:t>Transition to </a:t>
            </a:r>
            <a:r>
              <a:rPr lang="en-GB" dirty="0"/>
              <a:t>the role of Practice </a:t>
            </a:r>
            <a:r>
              <a:rPr lang="en-GB" dirty="0" smtClean="0"/>
              <a:t>Nurse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8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urrent </a:t>
            </a:r>
            <a:r>
              <a:rPr lang="en-GB" dirty="0"/>
              <a:t>S</a:t>
            </a:r>
            <a:r>
              <a:rPr lang="en-GB" dirty="0" smtClean="0"/>
              <a:t>tudent </a:t>
            </a:r>
            <a:r>
              <a:rPr lang="en-GB" dirty="0"/>
              <a:t>C</a:t>
            </a:r>
            <a:r>
              <a:rPr lang="en-GB" dirty="0" smtClean="0"/>
              <a:t>ohort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 smtClean="0"/>
              <a:t>17 trainees / 3 boroughs</a:t>
            </a:r>
          </a:p>
          <a:p>
            <a:endParaRPr lang="en-GB" dirty="0" smtClean="0"/>
          </a:p>
          <a:p>
            <a:r>
              <a:rPr lang="en-GB" dirty="0" smtClean="0"/>
              <a:t>1 RNLD</a:t>
            </a:r>
            <a:endParaRPr lang="en-GB" dirty="0"/>
          </a:p>
          <a:p>
            <a:r>
              <a:rPr lang="en-GB" dirty="0" smtClean="0"/>
              <a:t>1 RNMH</a:t>
            </a:r>
            <a:endParaRPr lang="en-GB" dirty="0"/>
          </a:p>
          <a:p>
            <a:r>
              <a:rPr lang="en-GB" dirty="0" smtClean="0"/>
              <a:t>2 RN Child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 male nurse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1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Development of future </a:t>
            </a:r>
            <a:r>
              <a:rPr lang="en-GB" dirty="0" smtClean="0"/>
              <a:t>GPNs</a:t>
            </a:r>
          </a:p>
          <a:p>
            <a:r>
              <a:rPr lang="en-GB" dirty="0" smtClean="0"/>
              <a:t>All fields </a:t>
            </a:r>
            <a:r>
              <a:rPr lang="en-GB" dirty="0"/>
              <a:t>in the community </a:t>
            </a:r>
            <a:endParaRPr lang="en-GB" dirty="0" smtClean="0"/>
          </a:p>
          <a:p>
            <a:r>
              <a:rPr lang="en-GB" dirty="0"/>
              <a:t>Course </a:t>
            </a:r>
            <a:r>
              <a:rPr lang="en-GB" dirty="0" smtClean="0"/>
              <a:t>gives insight </a:t>
            </a:r>
            <a:r>
              <a:rPr lang="en-GB" dirty="0"/>
              <a:t>of the role of </a:t>
            </a:r>
            <a:r>
              <a:rPr lang="en-GB" dirty="0" smtClean="0"/>
              <a:t>GPN</a:t>
            </a:r>
          </a:p>
          <a:p>
            <a:r>
              <a:rPr lang="en-GB" dirty="0"/>
              <a:t>Regular </a:t>
            </a:r>
            <a:r>
              <a:rPr lang="en-GB" dirty="0" smtClean="0"/>
              <a:t>peer support</a:t>
            </a:r>
          </a:p>
          <a:p>
            <a:r>
              <a:rPr lang="en-GB" dirty="0"/>
              <a:t>Well </a:t>
            </a:r>
            <a:r>
              <a:rPr lang="en-GB" dirty="0" smtClean="0"/>
              <a:t>supported by mentors </a:t>
            </a:r>
            <a:endParaRPr lang="en-GB" dirty="0"/>
          </a:p>
          <a:p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06940" y="1196752"/>
            <a:ext cx="3637468" cy="1008112"/>
          </a:xfrm>
          <a:prstGeom prst="wedgeRoundRectCallout">
            <a:avLst>
              <a:gd name="adj1" fmla="val -28110"/>
              <a:gd name="adj2" fmla="val 792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Great for helping people get into primary care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454171" y="2602813"/>
            <a:ext cx="3349469" cy="1224136"/>
          </a:xfrm>
          <a:prstGeom prst="wedgeRoundRectCallout">
            <a:avLst>
              <a:gd name="adj1" fmla="val 29670"/>
              <a:gd name="adj2" fmla="val 64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Education for other members of the team and wider networks </a:t>
            </a:r>
            <a:endParaRPr lang="en-GB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909949" y="4149080"/>
            <a:ext cx="3334459" cy="1861628"/>
          </a:xfrm>
          <a:prstGeom prst="wedgeRoundRectCallout">
            <a:avLst>
              <a:gd name="adj1" fmla="val -28771"/>
              <a:gd name="adj2" fmla="val 6379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Good calibre of practice Nurse trainees who are eager to learn and be part of the team</a:t>
            </a:r>
          </a:p>
        </p:txBody>
      </p:sp>
    </p:spTree>
    <p:extLst>
      <p:ext uri="{BB962C8B-B14F-4D97-AF65-F5344CB8AC3E}">
        <p14:creationId xmlns:p14="http://schemas.microsoft.com/office/powerpoint/2010/main" val="664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Weaknesses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University timetable changes</a:t>
            </a:r>
          </a:p>
          <a:p>
            <a:r>
              <a:rPr lang="en-GB" dirty="0" smtClean="0"/>
              <a:t>Not all getting </a:t>
            </a:r>
            <a:r>
              <a:rPr lang="en-GB" dirty="0"/>
              <a:t>same </a:t>
            </a:r>
            <a:r>
              <a:rPr lang="en-GB" dirty="0" smtClean="0"/>
              <a:t>opportunities</a:t>
            </a:r>
          </a:p>
          <a:p>
            <a:r>
              <a:rPr lang="en-GB" dirty="0" smtClean="0"/>
              <a:t>More </a:t>
            </a:r>
            <a:r>
              <a:rPr lang="en-GB" dirty="0"/>
              <a:t>theory </a:t>
            </a:r>
            <a:r>
              <a:rPr lang="en-GB" dirty="0" smtClean="0"/>
              <a:t>than practical</a:t>
            </a:r>
          </a:p>
          <a:p>
            <a:r>
              <a:rPr lang="en-GB" dirty="0" smtClean="0"/>
              <a:t>Not </a:t>
            </a:r>
            <a:r>
              <a:rPr lang="en-GB" dirty="0"/>
              <a:t>specific enough to </a:t>
            </a:r>
            <a:r>
              <a:rPr lang="en-GB" dirty="0" smtClean="0"/>
              <a:t>practice nursing</a:t>
            </a:r>
          </a:p>
          <a:p>
            <a:r>
              <a:rPr lang="en-GB" dirty="0"/>
              <a:t>Timetabling of modules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427984" y="1605789"/>
            <a:ext cx="3637468" cy="1008112"/>
          </a:xfrm>
          <a:prstGeom prst="wedgeRoundRectCallout">
            <a:avLst>
              <a:gd name="adj1" fmla="val -28110"/>
              <a:gd name="adj2" fmla="val 7920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Aspects of modules need to be practice base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454171" y="2852936"/>
            <a:ext cx="3349469" cy="1046021"/>
          </a:xfrm>
          <a:prstGeom prst="wedgeRoundRectCallout">
            <a:avLst>
              <a:gd name="adj1" fmla="val 29670"/>
              <a:gd name="adj2" fmla="val 6495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Too much </a:t>
            </a:r>
            <a:r>
              <a:rPr lang="en-GB" sz="2000" dirty="0" err="1">
                <a:solidFill>
                  <a:schemeClr val="tx2"/>
                </a:solidFill>
              </a:rPr>
              <a:t>uni</a:t>
            </a:r>
            <a:r>
              <a:rPr lang="en-GB" sz="2000" dirty="0">
                <a:solidFill>
                  <a:schemeClr val="tx2"/>
                </a:solidFill>
              </a:rPr>
              <a:t> work on top of working hours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09949" y="4149080"/>
            <a:ext cx="3334459" cy="1861628"/>
          </a:xfrm>
          <a:prstGeom prst="wedgeRoundRectCallout">
            <a:avLst>
              <a:gd name="adj1" fmla="val -28771"/>
              <a:gd name="adj2" fmla="val 6379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000" dirty="0">
                <a:solidFill>
                  <a:schemeClr val="tx2"/>
                </a:solidFill>
              </a:rPr>
              <a:t>University timetable not always known far in advance the so this can be difficult for planning</a:t>
            </a:r>
          </a:p>
        </p:txBody>
      </p:sp>
    </p:spTree>
    <p:extLst>
      <p:ext uri="{BB962C8B-B14F-4D97-AF65-F5344CB8AC3E}">
        <p14:creationId xmlns:p14="http://schemas.microsoft.com/office/powerpoint/2010/main" val="16235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GPN </a:t>
            </a:r>
            <a:r>
              <a:rPr lang="en-GB" dirty="0" smtClean="0"/>
              <a:t>and mentorship </a:t>
            </a:r>
            <a:r>
              <a:rPr lang="en-GB" dirty="0"/>
              <a:t>qualification </a:t>
            </a:r>
            <a:endParaRPr lang="en-GB" dirty="0" smtClean="0"/>
          </a:p>
          <a:p>
            <a:r>
              <a:rPr lang="en-GB" dirty="0" smtClean="0"/>
              <a:t>Sharing knowledge and resources</a:t>
            </a:r>
          </a:p>
          <a:p>
            <a:r>
              <a:rPr lang="en-GB" dirty="0"/>
              <a:t>Also meant that the existing </a:t>
            </a:r>
            <a:r>
              <a:rPr lang="en-GB" dirty="0" smtClean="0"/>
              <a:t>GPN </a:t>
            </a:r>
            <a:r>
              <a:rPr lang="en-GB" dirty="0"/>
              <a:t>workforce met </a:t>
            </a:r>
            <a:endParaRPr lang="en-GB" dirty="0" smtClean="0"/>
          </a:p>
          <a:p>
            <a:r>
              <a:rPr lang="en-GB" dirty="0"/>
              <a:t>Summer </a:t>
            </a:r>
            <a:r>
              <a:rPr lang="en-GB" dirty="0" smtClean="0"/>
              <a:t>School</a:t>
            </a:r>
          </a:p>
          <a:p>
            <a:r>
              <a:rPr lang="en-GB" dirty="0"/>
              <a:t>Employability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16457" y="1484784"/>
            <a:ext cx="3637468" cy="1008112"/>
          </a:xfrm>
          <a:prstGeom prst="wedgeRoundRectCallout">
            <a:avLst>
              <a:gd name="adj1" fmla="val -33696"/>
              <a:gd name="adj2" fmla="val 6913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The use of social media and virtual communication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292080" y="2818291"/>
            <a:ext cx="3505571" cy="1402797"/>
          </a:xfrm>
          <a:prstGeom prst="wedgeRoundRectCallout">
            <a:avLst>
              <a:gd name="adj1" fmla="val 29670"/>
              <a:gd name="adj2" fmla="val 6495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Differing </a:t>
            </a:r>
            <a:r>
              <a:rPr lang="en-GB" sz="2000" dirty="0" smtClean="0">
                <a:solidFill>
                  <a:schemeClr val="tx2"/>
                </a:solidFill>
              </a:rPr>
              <a:t>knowledge/skills </a:t>
            </a:r>
            <a:r>
              <a:rPr lang="en-GB" sz="2000" dirty="0">
                <a:solidFill>
                  <a:schemeClr val="tx2"/>
                </a:solidFill>
              </a:rPr>
              <a:t>from areas within adult and other </a:t>
            </a:r>
            <a:r>
              <a:rPr lang="en-GB" sz="2000" dirty="0" smtClean="0">
                <a:solidFill>
                  <a:schemeClr val="tx2"/>
                </a:solidFill>
              </a:rPr>
              <a:t>fields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03960" y="4653136"/>
            <a:ext cx="3334459" cy="1501588"/>
          </a:xfrm>
          <a:prstGeom prst="wedgeRoundRectCallout">
            <a:avLst>
              <a:gd name="adj1" fmla="val -28771"/>
              <a:gd name="adj2" fmla="val 6379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Having a trainee GPN is also a great opportunity to question your own practice</a:t>
            </a:r>
          </a:p>
        </p:txBody>
      </p:sp>
    </p:spTree>
    <p:extLst>
      <p:ext uri="{BB962C8B-B14F-4D97-AF65-F5344CB8AC3E}">
        <p14:creationId xmlns:p14="http://schemas.microsoft.com/office/powerpoint/2010/main" val="12451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Placements</a:t>
            </a:r>
          </a:p>
          <a:p>
            <a:r>
              <a:rPr lang="en-GB" dirty="0" smtClean="0"/>
              <a:t>Making time </a:t>
            </a:r>
            <a:r>
              <a:rPr lang="en-GB" dirty="0"/>
              <a:t>for </a:t>
            </a:r>
            <a:r>
              <a:rPr lang="en-GB" dirty="0" smtClean="0"/>
              <a:t>support and reflection</a:t>
            </a:r>
          </a:p>
          <a:p>
            <a:r>
              <a:rPr lang="en-GB" dirty="0" smtClean="0"/>
              <a:t>Pressure </a:t>
            </a:r>
            <a:r>
              <a:rPr lang="en-GB" dirty="0"/>
              <a:t>to complete </a:t>
            </a:r>
            <a:r>
              <a:rPr lang="en-GB" dirty="0" smtClean="0"/>
              <a:t>competencies</a:t>
            </a:r>
          </a:p>
          <a:p>
            <a:r>
              <a:rPr lang="en-GB" dirty="0" smtClean="0"/>
              <a:t>Not enough focus </a:t>
            </a:r>
            <a:r>
              <a:rPr lang="en-GB" dirty="0"/>
              <a:t>on </a:t>
            </a:r>
            <a:r>
              <a:rPr lang="en-GB" dirty="0" smtClean="0"/>
              <a:t>primary care skills</a:t>
            </a:r>
          </a:p>
          <a:p>
            <a:r>
              <a:rPr lang="en-GB" dirty="0"/>
              <a:t>GPNs leaving </a:t>
            </a:r>
            <a:r>
              <a:rPr lang="en-GB" dirty="0" smtClean="0"/>
              <a:t>to work in other areas </a:t>
            </a:r>
            <a:endParaRPr lang="en-GB" dirty="0"/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16015" y="1412776"/>
            <a:ext cx="2944365" cy="1260140"/>
          </a:xfrm>
          <a:prstGeom prst="wedgeRoundRectCallout">
            <a:avLst>
              <a:gd name="adj1" fmla="val -30692"/>
              <a:gd name="adj2" fmla="val 682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Feel as though I will not be prepared as a </a:t>
            </a:r>
            <a:r>
              <a:rPr lang="en-GB" sz="2000" dirty="0" smtClean="0">
                <a:solidFill>
                  <a:schemeClr val="tx2"/>
                </a:solidFill>
              </a:rPr>
              <a:t>GPN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55704" y="2852936"/>
            <a:ext cx="3061437" cy="1008112"/>
          </a:xfrm>
          <a:prstGeom prst="wedgeRoundRectCallout">
            <a:avLst>
              <a:gd name="adj1" fmla="val 34813"/>
              <a:gd name="adj2" fmla="val 6941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2"/>
                </a:solidFill>
              </a:rPr>
              <a:t>Time! There’s a lot to cover in one year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09950" y="4149080"/>
            <a:ext cx="3550482" cy="1800200"/>
          </a:xfrm>
          <a:prstGeom prst="wedgeRoundRectCallout">
            <a:avLst>
              <a:gd name="adj1" fmla="val -36776"/>
              <a:gd name="adj2" fmla="val 6330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2"/>
                </a:solidFill>
              </a:rPr>
              <a:t>It </a:t>
            </a:r>
            <a:r>
              <a:rPr lang="en-GB" sz="2000" dirty="0">
                <a:solidFill>
                  <a:schemeClr val="tx2"/>
                </a:solidFill>
              </a:rPr>
              <a:t>would be good if there were </a:t>
            </a:r>
            <a:r>
              <a:rPr lang="en-GB" sz="2000" dirty="0" smtClean="0">
                <a:solidFill>
                  <a:schemeClr val="tx2"/>
                </a:solidFill>
              </a:rPr>
              <a:t>recommendations trainee appointment lengths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2346</TotalTime>
  <Words>1093</Words>
  <Application>Microsoft Office PowerPoint</Application>
  <PresentationFormat>On-screen Show (4:3)</PresentationFormat>
  <Paragraphs>290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ゴシック</vt:lpstr>
      <vt:lpstr>Arial</vt:lpstr>
      <vt:lpstr>Century Gothic</vt:lpstr>
      <vt:lpstr>Wingdings</vt:lpstr>
      <vt:lpstr>Books 16x9</vt:lpstr>
      <vt:lpstr>Meeting service user needs in Primary Care:   Evaluating an intra-professional nursing model</vt:lpstr>
      <vt:lpstr>Content</vt:lpstr>
      <vt:lpstr>Service User Needs</vt:lpstr>
      <vt:lpstr>The GPN programme</vt:lpstr>
      <vt:lpstr>Current Student Cohort</vt:lpstr>
      <vt:lpstr>Strengths</vt:lpstr>
      <vt:lpstr>Weaknesses</vt:lpstr>
      <vt:lpstr>Opportunities</vt:lpstr>
      <vt:lpstr>Challenges</vt:lpstr>
      <vt:lpstr>Support</vt:lpstr>
      <vt:lpstr>Success</vt:lpstr>
      <vt:lpstr>Impact</vt:lpstr>
      <vt:lpstr>Meeting the Needs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Opportunities for Practice Based Learning:</dc:title>
  <dc:creator>Karen Evans</dc:creator>
  <cp:lastModifiedBy>Rooke, Clementinah</cp:lastModifiedBy>
  <cp:revision>17</cp:revision>
  <dcterms:created xsi:type="dcterms:W3CDTF">2017-05-20T18:07:32Z</dcterms:created>
  <dcterms:modified xsi:type="dcterms:W3CDTF">2017-07-06T09:34:01Z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