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64" r:id="rId4"/>
    <p:sldId id="258" r:id="rId5"/>
    <p:sldId id="262" r:id="rId6"/>
    <p:sldId id="261" r:id="rId7"/>
    <p:sldId id="259" r:id="rId8"/>
    <p:sldId id="260" r:id="rId9"/>
    <p:sldId id="275" r:id="rId10"/>
    <p:sldId id="270" r:id="rId11"/>
    <p:sldId id="263" r:id="rId12"/>
    <p:sldId id="268" r:id="rId13"/>
    <p:sldId id="276" r:id="rId14"/>
    <p:sldId id="272" r:id="rId15"/>
    <p:sldId id="277" r:id="rId16"/>
    <p:sldId id="278" r:id="rId17"/>
    <p:sldId id="279" r:id="rId18"/>
    <p:sldId id="271"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3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16F29-FC7B-4231-A5EB-196FFC3135B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7681C1AB-E392-405F-8DE0-0365F49B3C54}">
      <dgm:prSet phldrT="[Text]"/>
      <dgm:spPr>
        <a:solidFill>
          <a:schemeClr val="accent5">
            <a:lumMod val="60000"/>
            <a:lumOff val="40000"/>
            <a:alpha val="90000"/>
          </a:schemeClr>
        </a:solidFill>
      </dgm:spPr>
      <dgm:t>
        <a:bodyPr/>
        <a:lstStyle/>
        <a:p>
          <a:r>
            <a:rPr lang="en-GB" dirty="0" smtClean="0">
              <a:solidFill>
                <a:schemeClr val="tx2"/>
              </a:solidFill>
            </a:rPr>
            <a:t>No time to learn</a:t>
          </a:r>
          <a:endParaRPr lang="en-GB" dirty="0">
            <a:solidFill>
              <a:schemeClr val="tx2"/>
            </a:solidFill>
          </a:endParaRPr>
        </a:p>
      </dgm:t>
    </dgm:pt>
    <dgm:pt modelId="{999C68F7-62D1-4C7F-AB25-4FE0807AA8B2}" type="parTrans" cxnId="{0F407E01-E009-4353-AD7C-DF6AD0581F44}">
      <dgm:prSet/>
      <dgm:spPr/>
      <dgm:t>
        <a:bodyPr/>
        <a:lstStyle/>
        <a:p>
          <a:endParaRPr lang="en-GB"/>
        </a:p>
      </dgm:t>
    </dgm:pt>
    <dgm:pt modelId="{74F73429-5997-4C68-8EE2-4DB0CD16153C}" type="sibTrans" cxnId="{0F407E01-E009-4353-AD7C-DF6AD0581F44}">
      <dgm:prSet/>
      <dgm:spPr/>
      <dgm:t>
        <a:bodyPr/>
        <a:lstStyle/>
        <a:p>
          <a:endParaRPr lang="en-GB"/>
        </a:p>
      </dgm:t>
    </dgm:pt>
    <dgm:pt modelId="{883C1A3C-18CF-4C47-B607-3234770A1506}">
      <dgm:prSet phldrT="[Text]"/>
      <dgm:spPr/>
      <dgm:t>
        <a:bodyPr/>
        <a:lstStyle/>
        <a:p>
          <a:r>
            <a:rPr lang="en-GB" dirty="0" smtClean="0"/>
            <a:t>Competing priorities</a:t>
          </a:r>
          <a:endParaRPr lang="en-GB" dirty="0"/>
        </a:p>
      </dgm:t>
    </dgm:pt>
    <dgm:pt modelId="{21F68017-B551-4753-A9F3-63E786935B59}" type="parTrans" cxnId="{C267BEED-B747-429E-9A1C-7A25FD427DD9}">
      <dgm:prSet/>
      <dgm:spPr/>
      <dgm:t>
        <a:bodyPr/>
        <a:lstStyle/>
        <a:p>
          <a:endParaRPr lang="en-GB"/>
        </a:p>
      </dgm:t>
    </dgm:pt>
    <dgm:pt modelId="{E7E0E9EA-FF75-4184-B77F-B5D1565895B5}" type="sibTrans" cxnId="{C267BEED-B747-429E-9A1C-7A25FD427DD9}">
      <dgm:prSet/>
      <dgm:spPr/>
      <dgm:t>
        <a:bodyPr/>
        <a:lstStyle/>
        <a:p>
          <a:endParaRPr lang="en-GB"/>
        </a:p>
      </dgm:t>
    </dgm:pt>
    <dgm:pt modelId="{0B6AEFEA-6488-4E69-A9D3-48D9A9685FCA}">
      <dgm:prSet phldrT="[Text]"/>
      <dgm:spPr/>
      <dgm:t>
        <a:bodyPr/>
        <a:lstStyle/>
        <a:p>
          <a:r>
            <a:rPr lang="en-GB" dirty="0" smtClean="0"/>
            <a:t>Increase in students</a:t>
          </a:r>
          <a:endParaRPr lang="en-GB" dirty="0"/>
        </a:p>
      </dgm:t>
    </dgm:pt>
    <dgm:pt modelId="{38BE798B-E971-41F5-9B42-550EA2278F28}" type="parTrans" cxnId="{6E7C1129-869B-403A-A63E-978399418CE9}">
      <dgm:prSet/>
      <dgm:spPr/>
      <dgm:t>
        <a:bodyPr/>
        <a:lstStyle/>
        <a:p>
          <a:endParaRPr lang="en-GB"/>
        </a:p>
      </dgm:t>
    </dgm:pt>
    <dgm:pt modelId="{7E7D3F48-B1D4-4B48-B9E6-5F72751082C3}" type="sibTrans" cxnId="{6E7C1129-869B-403A-A63E-978399418CE9}">
      <dgm:prSet/>
      <dgm:spPr/>
      <dgm:t>
        <a:bodyPr/>
        <a:lstStyle/>
        <a:p>
          <a:endParaRPr lang="en-GB"/>
        </a:p>
      </dgm:t>
    </dgm:pt>
    <dgm:pt modelId="{DEC49B8B-1E42-434C-A7CC-D46686FC49CF}">
      <dgm:prSet phldrT="[Text]"/>
      <dgm:spPr/>
      <dgm:t>
        <a:bodyPr/>
        <a:lstStyle/>
        <a:p>
          <a:r>
            <a:rPr lang="en-GB" dirty="0" smtClean="0"/>
            <a:t>Shrinking pool of trained staff</a:t>
          </a:r>
          <a:endParaRPr lang="en-GB" dirty="0"/>
        </a:p>
      </dgm:t>
    </dgm:pt>
    <dgm:pt modelId="{C0094B21-74FF-418F-851F-29D4FDC4345E}" type="parTrans" cxnId="{BFB77A08-9333-4DE2-B171-C6FFCEB49682}">
      <dgm:prSet/>
      <dgm:spPr/>
      <dgm:t>
        <a:bodyPr/>
        <a:lstStyle/>
        <a:p>
          <a:endParaRPr lang="en-GB"/>
        </a:p>
      </dgm:t>
    </dgm:pt>
    <dgm:pt modelId="{1FA00494-330D-4E3A-AFC8-F8F2D2CBC724}" type="sibTrans" cxnId="{BFB77A08-9333-4DE2-B171-C6FFCEB49682}">
      <dgm:prSet/>
      <dgm:spPr/>
      <dgm:t>
        <a:bodyPr/>
        <a:lstStyle/>
        <a:p>
          <a:endParaRPr lang="en-GB"/>
        </a:p>
      </dgm:t>
    </dgm:pt>
    <dgm:pt modelId="{29C7D0D2-3F05-4482-A020-2E8503201DCA}">
      <dgm:prSet phldrT="[Text]"/>
      <dgm:spPr/>
      <dgm:t>
        <a:bodyPr/>
        <a:lstStyle/>
        <a:p>
          <a:r>
            <a:rPr lang="en-GB" dirty="0" smtClean="0"/>
            <a:t>Relentless influx of students</a:t>
          </a:r>
          <a:endParaRPr lang="en-GB" dirty="0"/>
        </a:p>
      </dgm:t>
    </dgm:pt>
    <dgm:pt modelId="{99293F5B-633C-4216-A302-60E9B8C15206}" type="parTrans" cxnId="{5E626391-CCEA-4829-A3A3-21BFDE800971}">
      <dgm:prSet/>
      <dgm:spPr/>
      <dgm:t>
        <a:bodyPr/>
        <a:lstStyle/>
        <a:p>
          <a:endParaRPr lang="en-GB"/>
        </a:p>
      </dgm:t>
    </dgm:pt>
    <dgm:pt modelId="{3D4E267A-C6EA-4521-8182-72D4AE29F1FF}" type="sibTrans" cxnId="{5E626391-CCEA-4829-A3A3-21BFDE800971}">
      <dgm:prSet/>
      <dgm:spPr/>
      <dgm:t>
        <a:bodyPr/>
        <a:lstStyle/>
        <a:p>
          <a:endParaRPr lang="en-GB"/>
        </a:p>
      </dgm:t>
    </dgm:pt>
    <dgm:pt modelId="{84E4A757-C325-4452-B666-16037226E4AC}">
      <dgm:prSet phldrT="[Text]"/>
      <dgm:spPr/>
      <dgm:t>
        <a:bodyPr/>
        <a:lstStyle/>
        <a:p>
          <a:r>
            <a:rPr lang="en-GB" dirty="0" smtClean="0"/>
            <a:t>Increasing workloads</a:t>
          </a:r>
          <a:endParaRPr lang="en-GB" dirty="0"/>
        </a:p>
      </dgm:t>
    </dgm:pt>
    <dgm:pt modelId="{3523DA44-6090-4480-BE25-14E8C6511AAC}" type="parTrans" cxnId="{0CEE6950-BD00-4EF3-AAFC-59BA31AF4A07}">
      <dgm:prSet/>
      <dgm:spPr/>
      <dgm:t>
        <a:bodyPr/>
        <a:lstStyle/>
        <a:p>
          <a:endParaRPr lang="en-GB"/>
        </a:p>
      </dgm:t>
    </dgm:pt>
    <dgm:pt modelId="{DF85F10F-E0FB-453A-B515-961C987E47A0}" type="sibTrans" cxnId="{0CEE6950-BD00-4EF3-AAFC-59BA31AF4A07}">
      <dgm:prSet/>
      <dgm:spPr/>
      <dgm:t>
        <a:bodyPr/>
        <a:lstStyle/>
        <a:p>
          <a:endParaRPr lang="en-GB"/>
        </a:p>
      </dgm:t>
    </dgm:pt>
    <dgm:pt modelId="{5E1E6DE3-AF32-4566-8BE8-E112D8861044}">
      <dgm:prSet phldrT="[Text]"/>
      <dgm:spPr>
        <a:solidFill>
          <a:schemeClr val="accent5">
            <a:lumMod val="60000"/>
            <a:lumOff val="40000"/>
            <a:alpha val="90000"/>
          </a:schemeClr>
        </a:solidFill>
      </dgm:spPr>
      <dgm:t>
        <a:bodyPr/>
        <a:lstStyle/>
        <a:p>
          <a:r>
            <a:rPr lang="en-GB" dirty="0" smtClean="0">
              <a:solidFill>
                <a:schemeClr val="tx2"/>
              </a:solidFill>
            </a:rPr>
            <a:t>No time to teach</a:t>
          </a:r>
          <a:endParaRPr lang="en-GB" dirty="0">
            <a:solidFill>
              <a:schemeClr val="tx2"/>
            </a:solidFill>
          </a:endParaRPr>
        </a:p>
      </dgm:t>
    </dgm:pt>
    <dgm:pt modelId="{0D7455BD-F657-43DF-A43D-0E1411C5FBA6}" type="sibTrans" cxnId="{1CA0E6AC-448F-46C1-8835-591D81CABAB4}">
      <dgm:prSet/>
      <dgm:spPr/>
      <dgm:t>
        <a:bodyPr/>
        <a:lstStyle/>
        <a:p>
          <a:endParaRPr lang="en-GB"/>
        </a:p>
      </dgm:t>
    </dgm:pt>
    <dgm:pt modelId="{EF52BCD2-EA66-4307-8ED9-422137633637}" type="parTrans" cxnId="{1CA0E6AC-448F-46C1-8835-591D81CABAB4}">
      <dgm:prSet/>
      <dgm:spPr/>
      <dgm:t>
        <a:bodyPr/>
        <a:lstStyle/>
        <a:p>
          <a:endParaRPr lang="en-GB"/>
        </a:p>
      </dgm:t>
    </dgm:pt>
    <dgm:pt modelId="{687ECB71-8919-44AB-A601-4C130E905619}">
      <dgm:prSet/>
      <dgm:spPr/>
      <dgm:t>
        <a:bodyPr/>
        <a:lstStyle/>
        <a:p>
          <a:r>
            <a:rPr lang="en-GB" dirty="0" smtClean="0"/>
            <a:t>Busy wards</a:t>
          </a:r>
          <a:endParaRPr lang="en-GB" dirty="0"/>
        </a:p>
      </dgm:t>
    </dgm:pt>
    <dgm:pt modelId="{5D67A902-9E45-46DB-9C67-597B12E0BF6D}" type="parTrans" cxnId="{690E0F1A-F006-4B06-9D3B-B57A51AE1D2D}">
      <dgm:prSet/>
      <dgm:spPr/>
      <dgm:t>
        <a:bodyPr/>
        <a:lstStyle/>
        <a:p>
          <a:endParaRPr lang="en-GB"/>
        </a:p>
      </dgm:t>
    </dgm:pt>
    <dgm:pt modelId="{D2163748-2CB9-4DCA-B5D8-6D40F0F99E24}" type="sibTrans" cxnId="{690E0F1A-F006-4B06-9D3B-B57A51AE1D2D}">
      <dgm:prSet/>
      <dgm:spPr/>
      <dgm:t>
        <a:bodyPr/>
        <a:lstStyle/>
        <a:p>
          <a:endParaRPr lang="en-GB"/>
        </a:p>
      </dgm:t>
    </dgm:pt>
    <dgm:pt modelId="{7C204297-C1B2-4321-9423-EE8195A09BCA}" type="pres">
      <dgm:prSet presAssocID="{9AD16F29-FC7B-4231-A5EB-196FFC3135B1}" presName="outerComposite" presStyleCnt="0">
        <dgm:presLayoutVars>
          <dgm:chMax val="2"/>
          <dgm:animLvl val="lvl"/>
          <dgm:resizeHandles val="exact"/>
        </dgm:presLayoutVars>
      </dgm:prSet>
      <dgm:spPr/>
      <dgm:t>
        <a:bodyPr/>
        <a:lstStyle/>
        <a:p>
          <a:endParaRPr lang="en-GB"/>
        </a:p>
      </dgm:t>
    </dgm:pt>
    <dgm:pt modelId="{66748348-A70E-4B30-8B88-DB98E070AB64}" type="pres">
      <dgm:prSet presAssocID="{9AD16F29-FC7B-4231-A5EB-196FFC3135B1}" presName="dummyMaxCanvas" presStyleCnt="0"/>
      <dgm:spPr/>
    </dgm:pt>
    <dgm:pt modelId="{1FBB88A6-D8E9-4DE9-AE65-EB9963C1FA4B}" type="pres">
      <dgm:prSet presAssocID="{9AD16F29-FC7B-4231-A5EB-196FFC3135B1}" presName="parentComposite" presStyleCnt="0"/>
      <dgm:spPr/>
    </dgm:pt>
    <dgm:pt modelId="{DC43F244-9488-488D-A9A8-5815BA90B819}" type="pres">
      <dgm:prSet presAssocID="{9AD16F29-FC7B-4231-A5EB-196FFC3135B1}" presName="parent1" presStyleLbl="alignAccFollowNode1" presStyleIdx="0" presStyleCnt="4">
        <dgm:presLayoutVars>
          <dgm:chMax val="4"/>
        </dgm:presLayoutVars>
      </dgm:prSet>
      <dgm:spPr/>
      <dgm:t>
        <a:bodyPr/>
        <a:lstStyle/>
        <a:p>
          <a:endParaRPr lang="en-GB"/>
        </a:p>
      </dgm:t>
    </dgm:pt>
    <dgm:pt modelId="{F172B12E-5D47-4813-B35B-DF09E0D77B1B}" type="pres">
      <dgm:prSet presAssocID="{9AD16F29-FC7B-4231-A5EB-196FFC3135B1}" presName="parent2" presStyleLbl="alignAccFollowNode1" presStyleIdx="1" presStyleCnt="4">
        <dgm:presLayoutVars>
          <dgm:chMax val="4"/>
        </dgm:presLayoutVars>
      </dgm:prSet>
      <dgm:spPr/>
      <dgm:t>
        <a:bodyPr/>
        <a:lstStyle/>
        <a:p>
          <a:endParaRPr lang="en-GB"/>
        </a:p>
      </dgm:t>
    </dgm:pt>
    <dgm:pt modelId="{69A4D731-9CAE-46C0-9183-910F3C1578F8}" type="pres">
      <dgm:prSet presAssocID="{9AD16F29-FC7B-4231-A5EB-196FFC3135B1}" presName="childrenComposite" presStyleCnt="0"/>
      <dgm:spPr/>
    </dgm:pt>
    <dgm:pt modelId="{B319F3F7-9825-4F90-96EC-E310DC99EC26}" type="pres">
      <dgm:prSet presAssocID="{9AD16F29-FC7B-4231-A5EB-196FFC3135B1}" presName="dummyMaxCanvas_ChildArea" presStyleCnt="0"/>
      <dgm:spPr/>
    </dgm:pt>
    <dgm:pt modelId="{29616AE2-245F-4A6B-B83E-039E84B936B6}" type="pres">
      <dgm:prSet presAssocID="{9AD16F29-FC7B-4231-A5EB-196FFC3135B1}" presName="fulcrum" presStyleLbl="alignAccFollowNode1" presStyleIdx="2" presStyleCnt="4"/>
      <dgm:spPr>
        <a:solidFill>
          <a:srgbClr val="DD35A1">
            <a:alpha val="90000"/>
          </a:srgbClr>
        </a:solidFill>
      </dgm:spPr>
      <dgm:t>
        <a:bodyPr/>
        <a:lstStyle/>
        <a:p>
          <a:endParaRPr lang="en-GB"/>
        </a:p>
      </dgm:t>
    </dgm:pt>
    <dgm:pt modelId="{9B491FDE-254D-415B-96D4-4996E7621EF0}" type="pres">
      <dgm:prSet presAssocID="{9AD16F29-FC7B-4231-A5EB-196FFC3135B1}" presName="balance_24" presStyleLbl="alignAccFollowNode1" presStyleIdx="3" presStyleCnt="4">
        <dgm:presLayoutVars>
          <dgm:bulletEnabled val="1"/>
        </dgm:presLayoutVars>
      </dgm:prSet>
      <dgm:spPr>
        <a:solidFill>
          <a:srgbClr val="DD35A1">
            <a:alpha val="90000"/>
          </a:srgbClr>
        </a:solidFill>
        <a:ln>
          <a:solidFill>
            <a:srgbClr val="DD35A1">
              <a:alpha val="90000"/>
            </a:srgbClr>
          </a:solidFill>
        </a:ln>
      </dgm:spPr>
      <dgm:t>
        <a:bodyPr/>
        <a:lstStyle/>
        <a:p>
          <a:endParaRPr lang="en-GB"/>
        </a:p>
      </dgm:t>
    </dgm:pt>
    <dgm:pt modelId="{FF942064-6D0C-49D0-85A1-5E7D80BAB849}" type="pres">
      <dgm:prSet presAssocID="{9AD16F29-FC7B-4231-A5EB-196FFC3135B1}" presName="right_24_1" presStyleLbl="node1" presStyleIdx="0" presStyleCnt="6">
        <dgm:presLayoutVars>
          <dgm:bulletEnabled val="1"/>
        </dgm:presLayoutVars>
      </dgm:prSet>
      <dgm:spPr/>
      <dgm:t>
        <a:bodyPr/>
        <a:lstStyle/>
        <a:p>
          <a:endParaRPr lang="en-GB"/>
        </a:p>
      </dgm:t>
    </dgm:pt>
    <dgm:pt modelId="{8BB8B4B2-350F-4251-8E35-7F0E5699D632}" type="pres">
      <dgm:prSet presAssocID="{9AD16F29-FC7B-4231-A5EB-196FFC3135B1}" presName="right_24_2" presStyleLbl="node1" presStyleIdx="1" presStyleCnt="6">
        <dgm:presLayoutVars>
          <dgm:bulletEnabled val="1"/>
        </dgm:presLayoutVars>
      </dgm:prSet>
      <dgm:spPr/>
      <dgm:t>
        <a:bodyPr/>
        <a:lstStyle/>
        <a:p>
          <a:endParaRPr lang="en-GB"/>
        </a:p>
      </dgm:t>
    </dgm:pt>
    <dgm:pt modelId="{B3BC1FC2-FF04-465C-9892-35D45A9FF7C9}" type="pres">
      <dgm:prSet presAssocID="{9AD16F29-FC7B-4231-A5EB-196FFC3135B1}" presName="right_24_3" presStyleLbl="node1" presStyleIdx="2" presStyleCnt="6">
        <dgm:presLayoutVars>
          <dgm:bulletEnabled val="1"/>
        </dgm:presLayoutVars>
      </dgm:prSet>
      <dgm:spPr/>
      <dgm:t>
        <a:bodyPr/>
        <a:lstStyle/>
        <a:p>
          <a:endParaRPr lang="en-GB"/>
        </a:p>
      </dgm:t>
    </dgm:pt>
    <dgm:pt modelId="{FCDF216A-4EAA-4D84-8019-C138F0BC6C61}" type="pres">
      <dgm:prSet presAssocID="{9AD16F29-FC7B-4231-A5EB-196FFC3135B1}" presName="right_24_4" presStyleLbl="node1" presStyleIdx="3" presStyleCnt="6">
        <dgm:presLayoutVars>
          <dgm:bulletEnabled val="1"/>
        </dgm:presLayoutVars>
      </dgm:prSet>
      <dgm:spPr/>
      <dgm:t>
        <a:bodyPr/>
        <a:lstStyle/>
        <a:p>
          <a:endParaRPr lang="en-GB"/>
        </a:p>
      </dgm:t>
    </dgm:pt>
    <dgm:pt modelId="{BAB2EE98-568C-4051-828E-67064C418678}" type="pres">
      <dgm:prSet presAssocID="{9AD16F29-FC7B-4231-A5EB-196FFC3135B1}" presName="left_24_1" presStyleLbl="node1" presStyleIdx="4" presStyleCnt="6">
        <dgm:presLayoutVars>
          <dgm:bulletEnabled val="1"/>
        </dgm:presLayoutVars>
      </dgm:prSet>
      <dgm:spPr/>
      <dgm:t>
        <a:bodyPr/>
        <a:lstStyle/>
        <a:p>
          <a:endParaRPr lang="en-GB"/>
        </a:p>
      </dgm:t>
    </dgm:pt>
    <dgm:pt modelId="{99E282EC-7B93-4041-B2E8-938F77FB4771}" type="pres">
      <dgm:prSet presAssocID="{9AD16F29-FC7B-4231-A5EB-196FFC3135B1}" presName="left_24_2" presStyleLbl="node1" presStyleIdx="5" presStyleCnt="6">
        <dgm:presLayoutVars>
          <dgm:bulletEnabled val="1"/>
        </dgm:presLayoutVars>
      </dgm:prSet>
      <dgm:spPr/>
      <dgm:t>
        <a:bodyPr/>
        <a:lstStyle/>
        <a:p>
          <a:endParaRPr lang="en-GB"/>
        </a:p>
      </dgm:t>
    </dgm:pt>
  </dgm:ptLst>
  <dgm:cxnLst>
    <dgm:cxn modelId="{BFB77A08-9333-4DE2-B171-C6FFCEB49682}" srcId="{5E1E6DE3-AF32-4566-8BE8-E112D8861044}" destId="{DEC49B8B-1E42-434C-A7CC-D46686FC49CF}" srcOrd="0" destOrd="0" parTransId="{C0094B21-74FF-418F-851F-29D4FDC4345E}" sibTransId="{1FA00494-330D-4E3A-AFC8-F8F2D2CBC724}"/>
    <dgm:cxn modelId="{F32C56DE-88E5-4E10-B2A8-2B7B12884CDE}" type="presOf" srcId="{29C7D0D2-3F05-4482-A020-2E8503201DCA}" destId="{8BB8B4B2-350F-4251-8E35-7F0E5699D632}" srcOrd="0" destOrd="0" presId="urn:microsoft.com/office/officeart/2005/8/layout/balance1"/>
    <dgm:cxn modelId="{C267BEED-B747-429E-9A1C-7A25FD427DD9}" srcId="{7681C1AB-E392-405F-8DE0-0365F49B3C54}" destId="{883C1A3C-18CF-4C47-B607-3234770A1506}" srcOrd="0" destOrd="0" parTransId="{21F68017-B551-4753-A9F3-63E786935B59}" sibTransId="{E7E0E9EA-FF75-4184-B77F-B5D1565895B5}"/>
    <dgm:cxn modelId="{6E7C1129-869B-403A-A63E-978399418CE9}" srcId="{7681C1AB-E392-405F-8DE0-0365F49B3C54}" destId="{0B6AEFEA-6488-4E69-A9D3-48D9A9685FCA}" srcOrd="1" destOrd="0" parTransId="{38BE798B-E971-41F5-9B42-550EA2278F28}" sibTransId="{7E7D3F48-B1D4-4B48-B9E6-5F72751082C3}"/>
    <dgm:cxn modelId="{F06A0D1B-D201-41E3-9A4A-65FFA8A47150}" type="presOf" srcId="{687ECB71-8919-44AB-A601-4C130E905619}" destId="{FCDF216A-4EAA-4D84-8019-C138F0BC6C61}" srcOrd="0" destOrd="0" presId="urn:microsoft.com/office/officeart/2005/8/layout/balance1"/>
    <dgm:cxn modelId="{47FB1380-28C9-455C-87CB-1B94103FFF7F}" type="presOf" srcId="{0B6AEFEA-6488-4E69-A9D3-48D9A9685FCA}" destId="{99E282EC-7B93-4041-B2E8-938F77FB4771}" srcOrd="0" destOrd="0" presId="urn:microsoft.com/office/officeart/2005/8/layout/balance1"/>
    <dgm:cxn modelId="{0F407E01-E009-4353-AD7C-DF6AD0581F44}" srcId="{9AD16F29-FC7B-4231-A5EB-196FFC3135B1}" destId="{7681C1AB-E392-405F-8DE0-0365F49B3C54}" srcOrd="0" destOrd="0" parTransId="{999C68F7-62D1-4C7F-AB25-4FE0807AA8B2}" sibTransId="{74F73429-5997-4C68-8EE2-4DB0CD16153C}"/>
    <dgm:cxn modelId="{0EB2484C-352C-487C-8161-6D4B9732BAAF}" type="presOf" srcId="{5E1E6DE3-AF32-4566-8BE8-E112D8861044}" destId="{F172B12E-5D47-4813-B35B-DF09E0D77B1B}" srcOrd="0" destOrd="0" presId="urn:microsoft.com/office/officeart/2005/8/layout/balance1"/>
    <dgm:cxn modelId="{5E626391-CCEA-4829-A3A3-21BFDE800971}" srcId="{5E1E6DE3-AF32-4566-8BE8-E112D8861044}" destId="{29C7D0D2-3F05-4482-A020-2E8503201DCA}" srcOrd="1" destOrd="0" parTransId="{99293F5B-633C-4216-A302-60E9B8C15206}" sibTransId="{3D4E267A-C6EA-4521-8182-72D4AE29F1FF}"/>
    <dgm:cxn modelId="{4C2467DA-B341-4D15-8B0E-5129136F65EB}" type="presOf" srcId="{9AD16F29-FC7B-4231-A5EB-196FFC3135B1}" destId="{7C204297-C1B2-4321-9423-EE8195A09BCA}" srcOrd="0" destOrd="0" presId="urn:microsoft.com/office/officeart/2005/8/layout/balance1"/>
    <dgm:cxn modelId="{690E0F1A-F006-4B06-9D3B-B57A51AE1D2D}" srcId="{5E1E6DE3-AF32-4566-8BE8-E112D8861044}" destId="{687ECB71-8919-44AB-A601-4C130E905619}" srcOrd="3" destOrd="0" parTransId="{5D67A902-9E45-46DB-9C67-597B12E0BF6D}" sibTransId="{D2163748-2CB9-4DCA-B5D8-6D40F0F99E24}"/>
    <dgm:cxn modelId="{4A8C07CD-D3BB-49DE-A612-3F3206A3DE4F}" type="presOf" srcId="{883C1A3C-18CF-4C47-B607-3234770A1506}" destId="{BAB2EE98-568C-4051-828E-67064C418678}" srcOrd="0" destOrd="0" presId="urn:microsoft.com/office/officeart/2005/8/layout/balance1"/>
    <dgm:cxn modelId="{0CEE6950-BD00-4EF3-AAFC-59BA31AF4A07}" srcId="{5E1E6DE3-AF32-4566-8BE8-E112D8861044}" destId="{84E4A757-C325-4452-B666-16037226E4AC}" srcOrd="2" destOrd="0" parTransId="{3523DA44-6090-4480-BE25-14E8C6511AAC}" sibTransId="{DF85F10F-E0FB-453A-B515-961C987E47A0}"/>
    <dgm:cxn modelId="{837D53C1-56A1-4A80-9C34-EA63DA0E05BE}" type="presOf" srcId="{84E4A757-C325-4452-B666-16037226E4AC}" destId="{B3BC1FC2-FF04-465C-9892-35D45A9FF7C9}" srcOrd="0" destOrd="0" presId="urn:microsoft.com/office/officeart/2005/8/layout/balance1"/>
    <dgm:cxn modelId="{A20BCAEB-3D05-4025-8299-F357AB085875}" type="presOf" srcId="{7681C1AB-E392-405F-8DE0-0365F49B3C54}" destId="{DC43F244-9488-488D-A9A8-5815BA90B819}" srcOrd="0" destOrd="0" presId="urn:microsoft.com/office/officeart/2005/8/layout/balance1"/>
    <dgm:cxn modelId="{A30157B6-37BE-4156-B1EE-96011BA70E39}" type="presOf" srcId="{DEC49B8B-1E42-434C-A7CC-D46686FC49CF}" destId="{FF942064-6D0C-49D0-85A1-5E7D80BAB849}" srcOrd="0" destOrd="0" presId="urn:microsoft.com/office/officeart/2005/8/layout/balance1"/>
    <dgm:cxn modelId="{1CA0E6AC-448F-46C1-8835-591D81CABAB4}" srcId="{9AD16F29-FC7B-4231-A5EB-196FFC3135B1}" destId="{5E1E6DE3-AF32-4566-8BE8-E112D8861044}" srcOrd="1" destOrd="0" parTransId="{EF52BCD2-EA66-4307-8ED9-422137633637}" sibTransId="{0D7455BD-F657-43DF-A43D-0E1411C5FBA6}"/>
    <dgm:cxn modelId="{092EF631-4B6D-4C71-84C5-327DC4562598}" type="presParOf" srcId="{7C204297-C1B2-4321-9423-EE8195A09BCA}" destId="{66748348-A70E-4B30-8B88-DB98E070AB64}" srcOrd="0" destOrd="0" presId="urn:microsoft.com/office/officeart/2005/8/layout/balance1"/>
    <dgm:cxn modelId="{F7B1E558-43D1-4E8F-BA74-A916F7B05E10}" type="presParOf" srcId="{7C204297-C1B2-4321-9423-EE8195A09BCA}" destId="{1FBB88A6-D8E9-4DE9-AE65-EB9963C1FA4B}" srcOrd="1" destOrd="0" presId="urn:microsoft.com/office/officeart/2005/8/layout/balance1"/>
    <dgm:cxn modelId="{9DF3E1FD-C791-4CBA-B24C-9E22913D61DC}" type="presParOf" srcId="{1FBB88A6-D8E9-4DE9-AE65-EB9963C1FA4B}" destId="{DC43F244-9488-488D-A9A8-5815BA90B819}" srcOrd="0" destOrd="0" presId="urn:microsoft.com/office/officeart/2005/8/layout/balance1"/>
    <dgm:cxn modelId="{79DCC379-6204-43AB-9D06-6211EA1122B7}" type="presParOf" srcId="{1FBB88A6-D8E9-4DE9-AE65-EB9963C1FA4B}" destId="{F172B12E-5D47-4813-B35B-DF09E0D77B1B}" srcOrd="1" destOrd="0" presId="urn:microsoft.com/office/officeart/2005/8/layout/balance1"/>
    <dgm:cxn modelId="{829DB9A0-B262-4D56-B82F-357D1BCAA6D9}" type="presParOf" srcId="{7C204297-C1B2-4321-9423-EE8195A09BCA}" destId="{69A4D731-9CAE-46C0-9183-910F3C1578F8}" srcOrd="2" destOrd="0" presId="urn:microsoft.com/office/officeart/2005/8/layout/balance1"/>
    <dgm:cxn modelId="{B4722834-422F-4FF9-A19D-D528BEFC9193}" type="presParOf" srcId="{69A4D731-9CAE-46C0-9183-910F3C1578F8}" destId="{B319F3F7-9825-4F90-96EC-E310DC99EC26}" srcOrd="0" destOrd="0" presId="urn:microsoft.com/office/officeart/2005/8/layout/balance1"/>
    <dgm:cxn modelId="{F2F6C7BC-FC62-4481-AA8C-C42CD6D0EE33}" type="presParOf" srcId="{69A4D731-9CAE-46C0-9183-910F3C1578F8}" destId="{29616AE2-245F-4A6B-B83E-039E84B936B6}" srcOrd="1" destOrd="0" presId="urn:microsoft.com/office/officeart/2005/8/layout/balance1"/>
    <dgm:cxn modelId="{AA0CA353-6912-45F2-B4C9-06E4E51CCC79}" type="presParOf" srcId="{69A4D731-9CAE-46C0-9183-910F3C1578F8}" destId="{9B491FDE-254D-415B-96D4-4996E7621EF0}" srcOrd="2" destOrd="0" presId="urn:microsoft.com/office/officeart/2005/8/layout/balance1"/>
    <dgm:cxn modelId="{271578B3-24AE-4B2E-BADC-D0805820E41E}" type="presParOf" srcId="{69A4D731-9CAE-46C0-9183-910F3C1578F8}" destId="{FF942064-6D0C-49D0-85A1-5E7D80BAB849}" srcOrd="3" destOrd="0" presId="urn:microsoft.com/office/officeart/2005/8/layout/balance1"/>
    <dgm:cxn modelId="{3B4388A7-B21C-44EB-BE1D-F77A5C0AAB19}" type="presParOf" srcId="{69A4D731-9CAE-46C0-9183-910F3C1578F8}" destId="{8BB8B4B2-350F-4251-8E35-7F0E5699D632}" srcOrd="4" destOrd="0" presId="urn:microsoft.com/office/officeart/2005/8/layout/balance1"/>
    <dgm:cxn modelId="{0B3F482C-DB24-4921-924C-8C197D23BE13}" type="presParOf" srcId="{69A4D731-9CAE-46C0-9183-910F3C1578F8}" destId="{B3BC1FC2-FF04-465C-9892-35D45A9FF7C9}" srcOrd="5" destOrd="0" presId="urn:microsoft.com/office/officeart/2005/8/layout/balance1"/>
    <dgm:cxn modelId="{5AD97E5F-4C4A-4600-9AE9-343243F598E3}" type="presParOf" srcId="{69A4D731-9CAE-46C0-9183-910F3C1578F8}" destId="{FCDF216A-4EAA-4D84-8019-C138F0BC6C61}" srcOrd="6" destOrd="0" presId="urn:microsoft.com/office/officeart/2005/8/layout/balance1"/>
    <dgm:cxn modelId="{E46B2379-FD9E-440A-A87C-733DD2F1B14F}" type="presParOf" srcId="{69A4D731-9CAE-46C0-9183-910F3C1578F8}" destId="{BAB2EE98-568C-4051-828E-67064C418678}" srcOrd="7" destOrd="0" presId="urn:microsoft.com/office/officeart/2005/8/layout/balance1"/>
    <dgm:cxn modelId="{354CF6CE-9D2E-4B5A-8E72-11E481DDFC2E}" type="presParOf" srcId="{69A4D731-9CAE-46C0-9183-910F3C1578F8}" destId="{99E282EC-7B93-4041-B2E8-938F77FB4771}"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2893C-3467-4BDA-A584-FB5BCE98076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EE89216-C1AF-4C6D-9B86-3974C50650AD}">
      <dgm:prSet phldrT="[Text]"/>
      <dgm:spPr>
        <a:solidFill>
          <a:schemeClr val="accent5"/>
        </a:solidFill>
      </dgm:spPr>
      <dgm:t>
        <a:bodyPr/>
        <a:lstStyle/>
        <a:p>
          <a:r>
            <a:rPr lang="en-GB" dirty="0" smtClean="0"/>
            <a:t>The organisational of the practice learning environment</a:t>
          </a:r>
          <a:endParaRPr lang="en-GB" dirty="0"/>
        </a:p>
      </dgm:t>
    </dgm:pt>
    <dgm:pt modelId="{BD83C9CB-FF3E-410B-9CBC-8A4721D06D8E}" type="parTrans" cxnId="{4F00DECD-956B-4DA1-AC0E-9D0BBCAE4530}">
      <dgm:prSet/>
      <dgm:spPr/>
      <dgm:t>
        <a:bodyPr/>
        <a:lstStyle/>
        <a:p>
          <a:endParaRPr lang="en-GB"/>
        </a:p>
      </dgm:t>
    </dgm:pt>
    <dgm:pt modelId="{A4030AB2-9892-4575-99F8-3026A7A6850C}" type="sibTrans" cxnId="{4F00DECD-956B-4DA1-AC0E-9D0BBCAE4530}">
      <dgm:prSet/>
      <dgm:spPr>
        <a:solidFill>
          <a:schemeClr val="tx1">
            <a:lumMod val="95000"/>
            <a:lumOff val="5000"/>
          </a:schemeClr>
        </a:solidFill>
      </dgm:spPr>
      <dgm:t>
        <a:bodyPr/>
        <a:lstStyle/>
        <a:p>
          <a:endParaRPr lang="en-GB"/>
        </a:p>
      </dgm:t>
    </dgm:pt>
    <dgm:pt modelId="{07C552ED-27CA-417B-AE1B-C405451974B0}">
      <dgm:prSet phldrT="[Text]"/>
      <dgm:spPr>
        <a:solidFill>
          <a:schemeClr val="accent5"/>
        </a:solidFill>
      </dgm:spPr>
      <dgm:t>
        <a:bodyPr/>
        <a:lstStyle/>
        <a:p>
          <a:r>
            <a:rPr lang="en-GB" dirty="0" smtClean="0"/>
            <a:t>The philosophy of coaching</a:t>
          </a:r>
          <a:endParaRPr lang="en-GB" dirty="0"/>
        </a:p>
      </dgm:t>
    </dgm:pt>
    <dgm:pt modelId="{80DF85DD-03ED-40B2-9131-C65599857864}" type="parTrans" cxnId="{EA067BFD-2492-4C63-B6E5-1859374326B0}">
      <dgm:prSet/>
      <dgm:spPr/>
      <dgm:t>
        <a:bodyPr/>
        <a:lstStyle/>
        <a:p>
          <a:endParaRPr lang="en-GB"/>
        </a:p>
      </dgm:t>
    </dgm:pt>
    <dgm:pt modelId="{9A7A43CE-082F-4071-8105-25F39B6F416C}" type="sibTrans" cxnId="{EA067BFD-2492-4C63-B6E5-1859374326B0}">
      <dgm:prSet/>
      <dgm:spPr>
        <a:solidFill>
          <a:schemeClr val="tx1">
            <a:lumMod val="95000"/>
            <a:lumOff val="5000"/>
          </a:schemeClr>
        </a:solidFill>
        <a:scene3d>
          <a:camera prst="orthographicFront">
            <a:rot lat="0" lon="0" rev="21594000"/>
          </a:camera>
          <a:lightRig rig="threePt" dir="t"/>
        </a:scene3d>
      </dgm:spPr>
      <dgm:t>
        <a:bodyPr/>
        <a:lstStyle/>
        <a:p>
          <a:endParaRPr lang="en-GB"/>
        </a:p>
      </dgm:t>
    </dgm:pt>
    <dgm:pt modelId="{DEE83AEF-66AE-4A60-9AB0-25C064A1A82C}">
      <dgm:prSet phldrT="[Text]"/>
      <dgm:spPr>
        <a:solidFill>
          <a:schemeClr val="accent5"/>
        </a:solidFill>
      </dgm:spPr>
      <dgm:t>
        <a:bodyPr/>
        <a:lstStyle/>
        <a:p>
          <a:r>
            <a:rPr lang="en-GB" altLang="en-US" dirty="0" smtClean="0"/>
            <a:t>Time to Teach, Time to learn</a:t>
          </a:r>
          <a:endParaRPr lang="en-GB" dirty="0"/>
        </a:p>
      </dgm:t>
    </dgm:pt>
    <dgm:pt modelId="{1839AABD-B9A1-4B34-A6D4-118CC47A1798}" type="parTrans" cxnId="{8384569F-8D50-4260-93D3-66C0159257D1}">
      <dgm:prSet/>
      <dgm:spPr/>
      <dgm:t>
        <a:bodyPr/>
        <a:lstStyle/>
        <a:p>
          <a:endParaRPr lang="en-GB"/>
        </a:p>
      </dgm:t>
    </dgm:pt>
    <dgm:pt modelId="{E7A44020-0693-4D6A-90C3-CD7AA3597CA8}" type="sibTrans" cxnId="{8384569F-8D50-4260-93D3-66C0159257D1}">
      <dgm:prSet/>
      <dgm:spPr/>
      <dgm:t>
        <a:bodyPr/>
        <a:lstStyle/>
        <a:p>
          <a:endParaRPr lang="en-GB"/>
        </a:p>
      </dgm:t>
    </dgm:pt>
    <dgm:pt modelId="{5AEFCAAA-A07A-402A-818A-77A0F22F1B9E}" type="pres">
      <dgm:prSet presAssocID="{B1F2893C-3467-4BDA-A584-FB5BCE980764}" presName="Name0" presStyleCnt="0">
        <dgm:presLayoutVars>
          <dgm:dir val="rev"/>
          <dgm:resizeHandles val="exact"/>
        </dgm:presLayoutVars>
      </dgm:prSet>
      <dgm:spPr/>
    </dgm:pt>
    <dgm:pt modelId="{85A99204-AA2E-4139-8BA1-772EC45630B5}" type="pres">
      <dgm:prSet presAssocID="{B1F2893C-3467-4BDA-A584-FB5BCE980764}" presName="vNodes" presStyleCnt="0"/>
      <dgm:spPr/>
    </dgm:pt>
    <dgm:pt modelId="{49CC2E88-93FD-4180-80CC-867BD21170B6}" type="pres">
      <dgm:prSet presAssocID="{0EE89216-C1AF-4C6D-9B86-3974C50650AD}" presName="node" presStyleLbl="node1" presStyleIdx="0" presStyleCnt="3" custScaleX="329852" custScaleY="219998" custLinFactY="-9508" custLinFactNeighborX="46517" custLinFactNeighborY="-100000">
        <dgm:presLayoutVars>
          <dgm:bulletEnabled val="1"/>
        </dgm:presLayoutVars>
      </dgm:prSet>
      <dgm:spPr/>
      <dgm:t>
        <a:bodyPr/>
        <a:lstStyle/>
        <a:p>
          <a:endParaRPr lang="en-GB"/>
        </a:p>
      </dgm:t>
    </dgm:pt>
    <dgm:pt modelId="{F6361C41-A07C-43AC-A440-A3C90D2D473B}" type="pres">
      <dgm:prSet presAssocID="{A4030AB2-9892-4575-99F8-3026A7A6850C}" presName="spacerT" presStyleCnt="0"/>
      <dgm:spPr/>
    </dgm:pt>
    <dgm:pt modelId="{F416E2CF-12E0-473A-8861-14F5A544379E}" type="pres">
      <dgm:prSet presAssocID="{A4030AB2-9892-4575-99F8-3026A7A6850C}" presName="sibTrans" presStyleLbl="sibTrans2D1" presStyleIdx="0" presStyleCnt="2" custLinFactNeighborX="55712" custLinFactNeighborY="-28358"/>
      <dgm:spPr/>
      <dgm:t>
        <a:bodyPr/>
        <a:lstStyle/>
        <a:p>
          <a:endParaRPr lang="en-GB"/>
        </a:p>
      </dgm:t>
    </dgm:pt>
    <dgm:pt modelId="{CFE016B7-14DC-40FC-BB3D-33A2CA656D2C}" type="pres">
      <dgm:prSet presAssocID="{A4030AB2-9892-4575-99F8-3026A7A6850C}" presName="spacerB" presStyleCnt="0"/>
      <dgm:spPr/>
    </dgm:pt>
    <dgm:pt modelId="{1915B275-2A72-4C7A-B300-2D2E74952C06}" type="pres">
      <dgm:prSet presAssocID="{07C552ED-27CA-417B-AE1B-C405451974B0}" presName="node" presStyleLbl="node1" presStyleIdx="1" presStyleCnt="3" custScaleX="299610" custScaleY="197184" custLinFactNeighborX="48785" custLinFactNeighborY="13948">
        <dgm:presLayoutVars>
          <dgm:bulletEnabled val="1"/>
        </dgm:presLayoutVars>
      </dgm:prSet>
      <dgm:spPr/>
      <dgm:t>
        <a:bodyPr/>
        <a:lstStyle/>
        <a:p>
          <a:endParaRPr lang="en-GB"/>
        </a:p>
      </dgm:t>
    </dgm:pt>
    <dgm:pt modelId="{203B5AA7-A7A3-4D35-A911-6C355E997B37}" type="pres">
      <dgm:prSet presAssocID="{B1F2893C-3467-4BDA-A584-FB5BCE980764}" presName="sibTransLast" presStyleLbl="sibTrans2D1" presStyleIdx="1" presStyleCnt="2" custAng="10710976"/>
      <dgm:spPr/>
      <dgm:t>
        <a:bodyPr/>
        <a:lstStyle/>
        <a:p>
          <a:endParaRPr lang="en-GB"/>
        </a:p>
      </dgm:t>
    </dgm:pt>
    <dgm:pt modelId="{10258315-371E-4A83-A902-071D2F55DCA8}" type="pres">
      <dgm:prSet presAssocID="{B1F2893C-3467-4BDA-A584-FB5BCE980764}" presName="connectorText" presStyleLbl="sibTrans2D1" presStyleIdx="1" presStyleCnt="2"/>
      <dgm:spPr/>
      <dgm:t>
        <a:bodyPr/>
        <a:lstStyle/>
        <a:p>
          <a:endParaRPr lang="en-GB"/>
        </a:p>
      </dgm:t>
    </dgm:pt>
    <dgm:pt modelId="{5B000E4F-4156-4C28-868F-F777FB8DEC63}" type="pres">
      <dgm:prSet presAssocID="{B1F2893C-3467-4BDA-A584-FB5BCE980764}" presName="lastNode" presStyleLbl="node1" presStyleIdx="2" presStyleCnt="3" custScaleX="157976" custLinFactX="-22008" custLinFactNeighborX="-100000" custLinFactNeighborY="-6306">
        <dgm:presLayoutVars>
          <dgm:bulletEnabled val="1"/>
        </dgm:presLayoutVars>
      </dgm:prSet>
      <dgm:spPr/>
      <dgm:t>
        <a:bodyPr/>
        <a:lstStyle/>
        <a:p>
          <a:endParaRPr lang="en-GB"/>
        </a:p>
      </dgm:t>
    </dgm:pt>
  </dgm:ptLst>
  <dgm:cxnLst>
    <dgm:cxn modelId="{EA067BFD-2492-4C63-B6E5-1859374326B0}" srcId="{B1F2893C-3467-4BDA-A584-FB5BCE980764}" destId="{07C552ED-27CA-417B-AE1B-C405451974B0}" srcOrd="1" destOrd="0" parTransId="{80DF85DD-03ED-40B2-9131-C65599857864}" sibTransId="{9A7A43CE-082F-4071-8105-25F39B6F416C}"/>
    <dgm:cxn modelId="{F533654C-FCD0-41A0-8A33-04559100B4E1}" type="presOf" srcId="{07C552ED-27CA-417B-AE1B-C405451974B0}" destId="{1915B275-2A72-4C7A-B300-2D2E74952C06}" srcOrd="0" destOrd="0" presId="urn:microsoft.com/office/officeart/2005/8/layout/equation2"/>
    <dgm:cxn modelId="{4F00DECD-956B-4DA1-AC0E-9D0BBCAE4530}" srcId="{B1F2893C-3467-4BDA-A584-FB5BCE980764}" destId="{0EE89216-C1AF-4C6D-9B86-3974C50650AD}" srcOrd="0" destOrd="0" parTransId="{BD83C9CB-FF3E-410B-9CBC-8A4721D06D8E}" sibTransId="{A4030AB2-9892-4575-99F8-3026A7A6850C}"/>
    <dgm:cxn modelId="{789049B4-B647-4EB5-9550-CAB7C9634B79}" type="presOf" srcId="{9A7A43CE-082F-4071-8105-25F39B6F416C}" destId="{203B5AA7-A7A3-4D35-A911-6C355E997B37}" srcOrd="0" destOrd="0" presId="urn:microsoft.com/office/officeart/2005/8/layout/equation2"/>
    <dgm:cxn modelId="{AA96C1F1-AE98-48F3-93B3-76F6262D2B13}" type="presOf" srcId="{DEE83AEF-66AE-4A60-9AB0-25C064A1A82C}" destId="{5B000E4F-4156-4C28-868F-F777FB8DEC63}" srcOrd="0" destOrd="0" presId="urn:microsoft.com/office/officeart/2005/8/layout/equation2"/>
    <dgm:cxn modelId="{8BB93D71-CE0F-49B0-8C38-AA385CEA01C5}" type="presOf" srcId="{9A7A43CE-082F-4071-8105-25F39B6F416C}" destId="{10258315-371E-4A83-A902-071D2F55DCA8}" srcOrd="1" destOrd="0" presId="urn:microsoft.com/office/officeart/2005/8/layout/equation2"/>
    <dgm:cxn modelId="{8384569F-8D50-4260-93D3-66C0159257D1}" srcId="{B1F2893C-3467-4BDA-A584-FB5BCE980764}" destId="{DEE83AEF-66AE-4A60-9AB0-25C064A1A82C}" srcOrd="2" destOrd="0" parTransId="{1839AABD-B9A1-4B34-A6D4-118CC47A1798}" sibTransId="{E7A44020-0693-4D6A-90C3-CD7AA3597CA8}"/>
    <dgm:cxn modelId="{2BA8B83C-A55B-484E-9DAA-39DBDFFA2CE4}" type="presOf" srcId="{0EE89216-C1AF-4C6D-9B86-3974C50650AD}" destId="{49CC2E88-93FD-4180-80CC-867BD21170B6}" srcOrd="0" destOrd="0" presId="urn:microsoft.com/office/officeart/2005/8/layout/equation2"/>
    <dgm:cxn modelId="{CCB0F8B6-1190-4653-8F20-7B73F0CAE1B1}" type="presOf" srcId="{B1F2893C-3467-4BDA-A584-FB5BCE980764}" destId="{5AEFCAAA-A07A-402A-818A-77A0F22F1B9E}" srcOrd="0" destOrd="0" presId="urn:microsoft.com/office/officeart/2005/8/layout/equation2"/>
    <dgm:cxn modelId="{55C5BA85-FB2F-4A86-8AF0-B9273FAD3A97}" type="presOf" srcId="{A4030AB2-9892-4575-99F8-3026A7A6850C}" destId="{F416E2CF-12E0-473A-8861-14F5A544379E}" srcOrd="0" destOrd="0" presId="urn:microsoft.com/office/officeart/2005/8/layout/equation2"/>
    <dgm:cxn modelId="{C4404F1A-3A9A-4BA3-8096-78F8D182023B}" type="presParOf" srcId="{5AEFCAAA-A07A-402A-818A-77A0F22F1B9E}" destId="{85A99204-AA2E-4139-8BA1-772EC45630B5}" srcOrd="0" destOrd="0" presId="urn:microsoft.com/office/officeart/2005/8/layout/equation2"/>
    <dgm:cxn modelId="{9606CF1B-B869-401B-BDA9-90FC486D7DB5}" type="presParOf" srcId="{85A99204-AA2E-4139-8BA1-772EC45630B5}" destId="{49CC2E88-93FD-4180-80CC-867BD21170B6}" srcOrd="0" destOrd="0" presId="urn:microsoft.com/office/officeart/2005/8/layout/equation2"/>
    <dgm:cxn modelId="{F32C821C-CBED-4A40-95A8-80FCABE92FF5}" type="presParOf" srcId="{85A99204-AA2E-4139-8BA1-772EC45630B5}" destId="{F6361C41-A07C-43AC-A440-A3C90D2D473B}" srcOrd="1" destOrd="0" presId="urn:microsoft.com/office/officeart/2005/8/layout/equation2"/>
    <dgm:cxn modelId="{9F104A6F-A31C-4F5A-9614-26600014664A}" type="presParOf" srcId="{85A99204-AA2E-4139-8BA1-772EC45630B5}" destId="{F416E2CF-12E0-473A-8861-14F5A544379E}" srcOrd="2" destOrd="0" presId="urn:microsoft.com/office/officeart/2005/8/layout/equation2"/>
    <dgm:cxn modelId="{4595ACA3-A41D-4B81-AB6C-7E43CBF330A2}" type="presParOf" srcId="{85A99204-AA2E-4139-8BA1-772EC45630B5}" destId="{CFE016B7-14DC-40FC-BB3D-33A2CA656D2C}" srcOrd="3" destOrd="0" presId="urn:microsoft.com/office/officeart/2005/8/layout/equation2"/>
    <dgm:cxn modelId="{892FB9F2-9FE8-4AF1-999A-AA3D7840787A}" type="presParOf" srcId="{85A99204-AA2E-4139-8BA1-772EC45630B5}" destId="{1915B275-2A72-4C7A-B300-2D2E74952C06}" srcOrd="4" destOrd="0" presId="urn:microsoft.com/office/officeart/2005/8/layout/equation2"/>
    <dgm:cxn modelId="{46745DB4-C9C6-49CF-A65A-827C68B78F14}" type="presParOf" srcId="{5AEFCAAA-A07A-402A-818A-77A0F22F1B9E}" destId="{203B5AA7-A7A3-4D35-A911-6C355E997B37}" srcOrd="1" destOrd="0" presId="urn:microsoft.com/office/officeart/2005/8/layout/equation2"/>
    <dgm:cxn modelId="{68483B51-41F6-4F22-9387-6D58EAE7E3CC}" type="presParOf" srcId="{203B5AA7-A7A3-4D35-A911-6C355E997B37}" destId="{10258315-371E-4A83-A902-071D2F55DCA8}" srcOrd="0" destOrd="0" presId="urn:microsoft.com/office/officeart/2005/8/layout/equation2"/>
    <dgm:cxn modelId="{633103B9-1497-4F9E-B304-1ACE530C5D9B}" type="presParOf" srcId="{5AEFCAAA-A07A-402A-818A-77A0F22F1B9E}" destId="{5B000E4F-4156-4C28-868F-F777FB8DEC6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1D76D-2627-4242-8F29-D38B8D327176}" type="datetimeFigureOut">
              <a:rPr lang="en-GB" smtClean="0"/>
              <a:t>07/07/2017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322CE-3966-42B8-B350-44437D76CEA7}" type="slidenum">
              <a:rPr lang="en-GB" smtClean="0"/>
              <a:t>‹#›</a:t>
            </a:fld>
            <a:endParaRPr lang="en-GB"/>
          </a:p>
        </p:txBody>
      </p:sp>
    </p:spTree>
    <p:extLst>
      <p:ext uri="{BB962C8B-B14F-4D97-AF65-F5344CB8AC3E}">
        <p14:creationId xmlns:p14="http://schemas.microsoft.com/office/powerpoint/2010/main" val="189575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Amsterdam to enable</a:t>
            </a:r>
            <a:r>
              <a:rPr lang="en-GB" baseline="0" dirty="0" smtClean="0"/>
              <a:t> the increased nursing student capacity following a recruitment drive</a:t>
            </a:r>
          </a:p>
          <a:p>
            <a:endParaRPr lang="en-GB" baseline="0" dirty="0" smtClean="0"/>
          </a:p>
          <a:p>
            <a:r>
              <a:rPr lang="en-GB" baseline="0" dirty="0" smtClean="0"/>
              <a:t>UEA undertaken the pilot and has been running now for 3 years</a:t>
            </a:r>
          </a:p>
          <a:p>
            <a:endParaRPr lang="en-GB" dirty="0"/>
          </a:p>
        </p:txBody>
      </p:sp>
      <p:sp>
        <p:nvSpPr>
          <p:cNvPr id="4" name="Slide Number Placeholder 3"/>
          <p:cNvSpPr>
            <a:spLocks noGrp="1"/>
          </p:cNvSpPr>
          <p:nvPr>
            <p:ph type="sldNum" sz="quarter" idx="10"/>
          </p:nvPr>
        </p:nvSpPr>
        <p:spPr/>
        <p:txBody>
          <a:bodyPr/>
          <a:lstStyle/>
          <a:p>
            <a:fld id="{2C0322CE-3966-42B8-B350-44437D76CEA7}" type="slidenum">
              <a:rPr lang="en-GB" smtClean="0"/>
              <a:t>3</a:t>
            </a:fld>
            <a:endParaRPr lang="en-GB"/>
          </a:p>
        </p:txBody>
      </p:sp>
    </p:spTree>
    <p:extLst>
      <p:ext uri="{BB962C8B-B14F-4D97-AF65-F5344CB8AC3E}">
        <p14:creationId xmlns:p14="http://schemas.microsoft.com/office/powerpoint/2010/main" val="412003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a:t>
            </a:r>
            <a:r>
              <a:rPr lang="en-GB" baseline="0" dirty="0" smtClean="0"/>
              <a:t> how, when and by whom the learner log is completed</a:t>
            </a:r>
          </a:p>
          <a:p>
            <a:endParaRPr lang="en-GB" baseline="0" dirty="0" smtClean="0"/>
          </a:p>
          <a:p>
            <a:r>
              <a:rPr lang="en-GB" baseline="0" dirty="0" smtClean="0"/>
              <a:t>To be completed daily by individual student </a:t>
            </a:r>
          </a:p>
          <a:p>
            <a:r>
              <a:rPr lang="en-GB" baseline="0" dirty="0" smtClean="0"/>
              <a:t>Directs own learning needs</a:t>
            </a:r>
          </a:p>
          <a:p>
            <a:r>
              <a:rPr lang="en-GB" baseline="0" dirty="0" smtClean="0"/>
              <a:t>Their own goal specific to them</a:t>
            </a:r>
          </a:p>
          <a:p>
            <a:r>
              <a:rPr lang="en-GB" baseline="0" dirty="0" smtClean="0"/>
              <a:t>Kept on ward for mentor and other coaches to access to aid assessment.</a:t>
            </a:r>
          </a:p>
          <a:p>
            <a:endParaRPr lang="en-GB" baseline="0" dirty="0" smtClean="0"/>
          </a:p>
          <a:p>
            <a:r>
              <a:rPr lang="en-GB" baseline="0" dirty="0" smtClean="0"/>
              <a:t>Kept at end of placement by student for their portfolio</a:t>
            </a:r>
          </a:p>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14</a:t>
            </a:fld>
            <a:endParaRPr lang="en-GB"/>
          </a:p>
        </p:txBody>
      </p:sp>
    </p:spTree>
    <p:extLst>
      <p:ext uri="{BB962C8B-B14F-4D97-AF65-F5344CB8AC3E}">
        <p14:creationId xmlns:p14="http://schemas.microsoft.com/office/powerpoint/2010/main" val="295661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776E21-9DCD-4C7C-BBFB-D3B532A2942C}" type="slidenum">
              <a:rPr lang="en-GB" smtClean="0"/>
              <a:t>17</a:t>
            </a:fld>
            <a:endParaRPr lang="en-GB"/>
          </a:p>
        </p:txBody>
      </p:sp>
    </p:spTree>
    <p:extLst>
      <p:ext uri="{BB962C8B-B14F-4D97-AF65-F5344CB8AC3E}">
        <p14:creationId xmlns:p14="http://schemas.microsoft.com/office/powerpoint/2010/main" val="352605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18</a:t>
            </a:fld>
            <a:endParaRPr lang="en-GB"/>
          </a:p>
        </p:txBody>
      </p:sp>
    </p:spTree>
    <p:extLst>
      <p:ext uri="{BB962C8B-B14F-4D97-AF65-F5344CB8AC3E}">
        <p14:creationId xmlns:p14="http://schemas.microsoft.com/office/powerpoint/2010/main" val="107334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panose="020B0604020202020204" pitchFamily="34" charset="0"/>
                <a:ea typeface="+mn-ea"/>
                <a:cs typeface="+mn-cs"/>
              </a:rPr>
              <a:t>VUmc</a:t>
            </a:r>
            <a:r>
              <a:rPr lang="en-GB" sz="1200" kern="1200" dirty="0" smtClean="0">
                <a:solidFill>
                  <a:schemeClr val="tx1"/>
                </a:solidFill>
                <a:effectLst/>
                <a:latin typeface="Arial" panose="020B0604020202020204" pitchFamily="34" charset="0"/>
                <a:ea typeface="+mn-ea"/>
                <a:cs typeface="+mn-cs"/>
              </a:rPr>
              <a:t> Amsterdam identified two key differences between what was being delivered in Amsterdam and what we are</a:t>
            </a:r>
            <a:r>
              <a:rPr lang="en-GB" sz="1200" kern="1200" baseline="0" dirty="0" smtClean="0">
                <a:solidFill>
                  <a:schemeClr val="tx1"/>
                </a:solidFill>
                <a:effectLst/>
                <a:latin typeface="Arial" panose="020B0604020202020204" pitchFamily="34" charset="0"/>
                <a:ea typeface="+mn-ea"/>
                <a:cs typeface="+mn-cs"/>
              </a:rPr>
              <a:t> delivering </a:t>
            </a:r>
            <a:r>
              <a:rPr lang="en-GB" sz="1200" kern="1200" dirty="0" smtClean="0">
                <a:solidFill>
                  <a:schemeClr val="tx1"/>
                </a:solidFill>
                <a:effectLst/>
                <a:latin typeface="Arial" panose="020B0604020202020204" pitchFamily="34" charset="0"/>
                <a:ea typeface="+mn-ea"/>
                <a:cs typeface="+mn-cs"/>
              </a:rPr>
              <a:t> in the UK.  The model is distinct from the traditional mentorship model (Fig.1) in both the way practice learning is organised and in the philosophy that underpins how students learn in practice. </a:t>
            </a:r>
            <a:r>
              <a:rPr lang="en-US" sz="1200" kern="1200" dirty="0" smtClean="0">
                <a:solidFill>
                  <a:schemeClr val="tx1"/>
                </a:solidFill>
                <a:effectLst/>
                <a:latin typeface="Arial" panose="020B0604020202020204" pitchFamily="34" charset="0"/>
                <a:ea typeface="+mn-ea"/>
                <a:cs typeface="+mn-cs"/>
              </a:rPr>
              <a:t> Organizationally, under the new CLiP model (Fig.2), rather than working individually with a mentor, students work collaboratively alongside other students under the guidance of a day coach. Typically, on any particular shift, one day coach will be responsible for a group of patients, the care of whom is primarily delivered by students.</a:t>
            </a:r>
            <a:r>
              <a:rPr lang="en-GB" sz="1200" kern="1200" dirty="0" smtClean="0">
                <a:solidFill>
                  <a:schemeClr val="tx1"/>
                </a:solidFill>
                <a:effectLst/>
                <a:latin typeface="Arial" panose="020B0604020202020204" pitchFamily="34" charset="0"/>
                <a:ea typeface="+mn-ea"/>
                <a:cs typeface="+mn-cs"/>
              </a:rPr>
              <a:t>  Coaching </a:t>
            </a:r>
            <a:r>
              <a:rPr lang="en-US" sz="1200" kern="1200" dirty="0" smtClean="0">
                <a:solidFill>
                  <a:schemeClr val="tx1"/>
                </a:solidFill>
                <a:effectLst/>
                <a:latin typeface="Arial" panose="020B0604020202020204" pitchFamily="34" charset="0"/>
                <a:ea typeface="+mn-ea"/>
                <a:cs typeface="+mn-cs"/>
              </a:rPr>
              <a:t>underpins the philosophy of learning so that students are supported to take on greater responsibility for their learning and the learning environment embraces a culture of valuing student-focused solutions to care.</a:t>
            </a:r>
            <a:endParaRPr lang="en-GB" sz="1200" kern="1200" dirty="0" smtClean="0">
              <a:solidFill>
                <a:schemeClr val="tx1"/>
              </a:solidFill>
              <a:effectLst/>
              <a:latin typeface="Arial" panose="020B0604020202020204" pitchFamily="34" charset="0"/>
              <a:ea typeface="+mn-ea"/>
              <a:cs typeface="+mn-cs"/>
            </a:endParaRPr>
          </a:p>
          <a:p>
            <a:endParaRPr lang="en-GB" altLang="en-US" dirty="0" smtClean="0">
              <a:latin typeface="Arial" charset="0"/>
            </a:endParaRPr>
          </a:p>
        </p:txBody>
      </p:sp>
      <p:sp>
        <p:nvSpPr>
          <p:cNvPr id="30724"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D7C5E72D-A34C-4920-BED6-1A29C13CAECE}" type="slidenum">
              <a:rPr lang="en-GB" altLang="en-US" sz="1200" baseline="0">
                <a:latin typeface="Arial" charset="0"/>
              </a:rPr>
              <a:pPr/>
              <a:t>4</a:t>
            </a:fld>
            <a:endParaRPr lang="en-GB" altLang="en-US" sz="1200" baseline="0">
              <a:latin typeface="Arial" charset="0"/>
            </a:endParaRPr>
          </a:p>
        </p:txBody>
      </p:sp>
    </p:spTree>
    <p:extLst>
      <p:ext uri="{BB962C8B-B14F-4D97-AF65-F5344CB8AC3E}">
        <p14:creationId xmlns:p14="http://schemas.microsoft.com/office/powerpoint/2010/main" val="117861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It is important to be aware of the other drivers that have made and are making a significant impact on the need to change the current model of practice learning.</a:t>
            </a:r>
          </a:p>
          <a:p>
            <a:pPr marL="171450" indent="-171450">
              <a:buFont typeface="Arial" panose="020B0604020202020204" pitchFamily="34" charset="0"/>
              <a:buChar char="•"/>
              <a:defRPr/>
            </a:pPr>
            <a:r>
              <a:rPr lang="en-GB" dirty="0" smtClean="0"/>
              <a:t>The first Mid staffs inquiry was key in focussing our energies into developing a robust and systematic process that collated, reviewed and actioned practice evaluations.  It also put nursing and nurse education in the spotlight </a:t>
            </a:r>
          </a:p>
          <a:p>
            <a:pPr marL="171450" indent="-171450">
              <a:buFont typeface="Arial" panose="020B0604020202020204" pitchFamily="34" charset="0"/>
              <a:buChar char="•"/>
              <a:defRPr/>
            </a:pPr>
            <a:r>
              <a:rPr lang="en-GB" dirty="0" smtClean="0"/>
              <a:t>The subsequent Willis commission highlighted the need for better theory practice integration at organisational and structural levels</a:t>
            </a:r>
          </a:p>
          <a:p>
            <a:pPr marL="171450" indent="-171450">
              <a:buFont typeface="Arial" panose="020B0604020202020204" pitchFamily="34" charset="0"/>
              <a:buChar char="•"/>
              <a:defRPr/>
            </a:pPr>
            <a:r>
              <a:rPr lang="en-GB" dirty="0" smtClean="0"/>
              <a:t>Of course the more recent Francis report has significantly placed at centre stage the quality of care and the quality of the learning environment</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endParaRPr lang="en-GB" dirty="0"/>
          </a:p>
        </p:txBody>
      </p:sp>
      <p:sp>
        <p:nvSpPr>
          <p:cNvPr id="29700"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4396FD69-07DA-441F-B5FA-A8C992905BE2}" type="slidenum">
              <a:rPr lang="en-GB" altLang="en-US" sz="1200" baseline="0">
                <a:latin typeface="Arial" charset="0"/>
              </a:rPr>
              <a:pPr/>
              <a:t>5</a:t>
            </a:fld>
            <a:endParaRPr lang="en-GB" altLang="en-US" sz="1200" baseline="0">
              <a:latin typeface="Arial" charset="0"/>
            </a:endParaRPr>
          </a:p>
        </p:txBody>
      </p:sp>
    </p:spTree>
    <p:extLst>
      <p:ext uri="{BB962C8B-B14F-4D97-AF65-F5344CB8AC3E}">
        <p14:creationId xmlns:p14="http://schemas.microsoft.com/office/powerpoint/2010/main" val="73931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altLang="en-US" dirty="0" smtClean="0">
                <a:latin typeface="Arial" charset="0"/>
              </a:rPr>
              <a:t>For those of you who might not be familiar with mentorship in nursing and midwifery, Our regulatory body, the nursing and midwifery council has set standards for the learning and assessment in practice for students and there is a requirement within these standards that all students are allocated a named mentor in practice who have undertake specific training and there is a requirement that students are able to access a mentor 40% of the time in practice.  </a:t>
            </a:r>
          </a:p>
          <a:p>
            <a:r>
              <a:rPr lang="en-GB" altLang="en-US" dirty="0" smtClean="0">
                <a:latin typeface="Arial" charset="0"/>
              </a:rPr>
              <a:t>Generally and locally this has evolved into a model of one mentor working with one student working at lease 40% of the time, sometimes supported by a link lecturer and a sign-0ff mentor in the final placement.</a:t>
            </a:r>
          </a:p>
        </p:txBody>
      </p:sp>
      <p:sp>
        <p:nvSpPr>
          <p:cNvPr id="26628"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777D144A-C3D6-49CC-BD24-98A316B75443}" type="slidenum">
              <a:rPr lang="en-GB" altLang="en-US" sz="1200" baseline="0">
                <a:latin typeface="Arial" charset="0"/>
              </a:rPr>
              <a:pPr/>
              <a:t>6</a:t>
            </a:fld>
            <a:endParaRPr lang="en-GB" altLang="en-US" sz="1200" baseline="0">
              <a:latin typeface="Arial" charset="0"/>
            </a:endParaRPr>
          </a:p>
        </p:txBody>
      </p:sp>
    </p:spTree>
    <p:extLst>
      <p:ext uri="{BB962C8B-B14F-4D97-AF65-F5344CB8AC3E}">
        <p14:creationId xmlns:p14="http://schemas.microsoft.com/office/powerpoint/2010/main" val="132566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altLang="en-US" dirty="0" smtClean="0">
                <a:latin typeface="Arial" charset="0"/>
              </a:rPr>
              <a:t>For those of you who might not be familiar with mentorship in nursing and midwifery, Our </a:t>
            </a:r>
            <a:r>
              <a:rPr lang="en-GB" altLang="en-US" dirty="0" err="1" smtClean="0">
                <a:latin typeface="Arial" charset="0"/>
              </a:rPr>
              <a:t>regualtory</a:t>
            </a:r>
            <a:r>
              <a:rPr lang="en-GB" altLang="en-US" dirty="0" smtClean="0">
                <a:latin typeface="Arial" charset="0"/>
              </a:rPr>
              <a:t> body, the nursing and midwifery council has set standards for the learning and assessment in practice for students and there is a requirement within these standards that all students are allocated a named mentor in practice who have undertake specific training and there is a requirement that students are able to access a mentor 40% of the time in practice.  </a:t>
            </a:r>
          </a:p>
          <a:p>
            <a:r>
              <a:rPr lang="en-GB" altLang="en-US" dirty="0" smtClean="0">
                <a:latin typeface="Arial" charset="0"/>
              </a:rPr>
              <a:t>Generally and locally this has evolved into a model of one mentor working with one student working at lease 40% of the time, sometimes supported by a link lecturer and a sign-0ff mentor in the final placement.</a:t>
            </a:r>
          </a:p>
        </p:txBody>
      </p:sp>
      <p:sp>
        <p:nvSpPr>
          <p:cNvPr id="32772"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1B770C80-28FA-4E83-83A0-330ED767E61D}" type="slidenum">
              <a:rPr lang="en-GB" altLang="en-US" sz="1200" baseline="0">
                <a:latin typeface="Arial" charset="0"/>
              </a:rPr>
              <a:pPr/>
              <a:t>7</a:t>
            </a:fld>
            <a:endParaRPr lang="en-GB" altLang="en-US" sz="1200" baseline="0">
              <a:latin typeface="Arial" charset="0"/>
            </a:endParaRPr>
          </a:p>
        </p:txBody>
      </p:sp>
    </p:spTree>
    <p:extLst>
      <p:ext uri="{BB962C8B-B14F-4D97-AF65-F5344CB8AC3E}">
        <p14:creationId xmlns:p14="http://schemas.microsoft.com/office/powerpoint/2010/main" val="121971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new model which</a:t>
            </a:r>
            <a:r>
              <a:rPr lang="en-GB" baseline="0" dirty="0" smtClean="0"/>
              <a:t> reflects the emphasis on coaching techniques.  The coaches and the students are supported by the named mentor who is available to them 40% of the time not necessarily together.  Still responsible for signing the documentation at the initial/intermediate and final meetings.</a:t>
            </a:r>
          </a:p>
          <a:p>
            <a:endParaRPr lang="en-GB" dirty="0"/>
          </a:p>
        </p:txBody>
      </p:sp>
      <p:sp>
        <p:nvSpPr>
          <p:cNvPr id="4" name="Slide Number Placeholder 3"/>
          <p:cNvSpPr>
            <a:spLocks noGrp="1"/>
          </p:cNvSpPr>
          <p:nvPr>
            <p:ph type="sldNum" sz="quarter" idx="10"/>
          </p:nvPr>
        </p:nvSpPr>
        <p:spPr/>
        <p:txBody>
          <a:bodyPr/>
          <a:lstStyle/>
          <a:p>
            <a:fld id="{2C0322CE-3966-42B8-B350-44437D76CEA7}" type="slidenum">
              <a:rPr lang="en-GB" smtClean="0"/>
              <a:t>8</a:t>
            </a:fld>
            <a:endParaRPr lang="en-GB"/>
          </a:p>
        </p:txBody>
      </p:sp>
    </p:spTree>
    <p:extLst>
      <p:ext uri="{BB962C8B-B14F-4D97-AF65-F5344CB8AC3E}">
        <p14:creationId xmlns:p14="http://schemas.microsoft.com/office/powerpoint/2010/main" val="297068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Within the context described in the previous slides, the aim of the CLiP is to create time to teach and time to learn</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a:defRPr>
            </a:lvl1pPr>
            <a:lvl2pPr marL="729428" indent="-280549">
              <a:defRPr sz="2400" baseline="-25000">
                <a:solidFill>
                  <a:schemeClr val="tx1"/>
                </a:solidFill>
                <a:latin typeface="Times"/>
              </a:defRPr>
            </a:lvl2pPr>
            <a:lvl3pPr marL="1122197" indent="-224439">
              <a:defRPr sz="2400" baseline="-25000">
                <a:solidFill>
                  <a:schemeClr val="tx1"/>
                </a:solidFill>
                <a:latin typeface="Times"/>
              </a:defRPr>
            </a:lvl3pPr>
            <a:lvl4pPr marL="1571076" indent="-224439">
              <a:defRPr sz="2400" baseline="-25000">
                <a:solidFill>
                  <a:schemeClr val="tx1"/>
                </a:solidFill>
                <a:latin typeface="Times"/>
              </a:defRPr>
            </a:lvl4pPr>
            <a:lvl5pPr marL="2019955" indent="-224439">
              <a:defRPr sz="2400" baseline="-25000">
                <a:solidFill>
                  <a:schemeClr val="tx1"/>
                </a:solidFill>
                <a:latin typeface="Times"/>
              </a:defRPr>
            </a:lvl5pPr>
            <a:lvl6pPr marL="2468834" indent="-224439" eaLnBrk="0" fontAlgn="base" hangingPunct="0">
              <a:spcBef>
                <a:spcPct val="0"/>
              </a:spcBef>
              <a:spcAft>
                <a:spcPct val="0"/>
              </a:spcAft>
              <a:defRPr sz="2400" baseline="-25000">
                <a:solidFill>
                  <a:schemeClr val="tx1"/>
                </a:solidFill>
                <a:latin typeface="Times"/>
              </a:defRPr>
            </a:lvl6pPr>
            <a:lvl7pPr marL="2917713" indent="-224439" eaLnBrk="0" fontAlgn="base" hangingPunct="0">
              <a:spcBef>
                <a:spcPct val="0"/>
              </a:spcBef>
              <a:spcAft>
                <a:spcPct val="0"/>
              </a:spcAft>
              <a:defRPr sz="2400" baseline="-25000">
                <a:solidFill>
                  <a:schemeClr val="tx1"/>
                </a:solidFill>
                <a:latin typeface="Times"/>
              </a:defRPr>
            </a:lvl7pPr>
            <a:lvl8pPr marL="3366592" indent="-224439" eaLnBrk="0" fontAlgn="base" hangingPunct="0">
              <a:spcBef>
                <a:spcPct val="0"/>
              </a:spcBef>
              <a:spcAft>
                <a:spcPct val="0"/>
              </a:spcAft>
              <a:defRPr sz="2400" baseline="-25000">
                <a:solidFill>
                  <a:schemeClr val="tx1"/>
                </a:solidFill>
                <a:latin typeface="Times"/>
              </a:defRPr>
            </a:lvl8pPr>
            <a:lvl9pPr marL="3815471" indent="-224439" eaLnBrk="0" fontAlgn="base" hangingPunct="0">
              <a:spcBef>
                <a:spcPct val="0"/>
              </a:spcBef>
              <a:spcAft>
                <a:spcPct val="0"/>
              </a:spcAft>
              <a:defRPr sz="2400" baseline="-25000">
                <a:solidFill>
                  <a:schemeClr val="tx1"/>
                </a:solidFill>
                <a:latin typeface="Times"/>
              </a:defRPr>
            </a:lvl9pPr>
          </a:lstStyle>
          <a:p>
            <a:fld id="{77C64914-23B1-4179-A63D-C2FD0A33C028}" type="slidenum">
              <a:rPr lang="en-GB" altLang="en-US" sz="1200"/>
              <a:pPr/>
              <a:t>9</a:t>
            </a:fld>
            <a:endParaRPr lang="en-GB" altLang="en-US" sz="1200"/>
          </a:p>
        </p:txBody>
      </p:sp>
    </p:spTree>
    <p:extLst>
      <p:ext uri="{BB962C8B-B14F-4D97-AF65-F5344CB8AC3E}">
        <p14:creationId xmlns:p14="http://schemas.microsoft.com/office/powerpoint/2010/main" val="357763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Defining coaching</a:t>
            </a:r>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10</a:t>
            </a:fld>
            <a:endParaRPr lang="en-GB"/>
          </a:p>
        </p:txBody>
      </p:sp>
    </p:spTree>
    <p:extLst>
      <p:ext uri="{BB962C8B-B14F-4D97-AF65-F5344CB8AC3E}">
        <p14:creationId xmlns:p14="http://schemas.microsoft.com/office/powerpoint/2010/main" val="352605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what are the benefits of coaching, why take this approach</a:t>
            </a:r>
            <a:endParaRPr lang="en-GB" dirty="0"/>
          </a:p>
        </p:txBody>
      </p:sp>
      <p:sp>
        <p:nvSpPr>
          <p:cNvPr id="4" name="Slide Number Placeholder 3"/>
          <p:cNvSpPr>
            <a:spLocks noGrp="1"/>
          </p:cNvSpPr>
          <p:nvPr>
            <p:ph type="sldNum" sz="quarter" idx="10"/>
          </p:nvPr>
        </p:nvSpPr>
        <p:spPr/>
        <p:txBody>
          <a:bodyPr/>
          <a:lstStyle/>
          <a:p>
            <a:pPr>
              <a:defRPr/>
            </a:pPr>
            <a:fld id="{407296E3-6F1E-4EDE-B08C-EF28C0C3E538}" type="slidenum">
              <a:rPr lang="en-GB" smtClean="0"/>
              <a:pPr>
                <a:defRPr/>
              </a:pPr>
              <a:t>12</a:t>
            </a:fld>
            <a:endParaRPr lang="en-GB"/>
          </a:p>
        </p:txBody>
      </p:sp>
    </p:spTree>
    <p:extLst>
      <p:ext uri="{BB962C8B-B14F-4D97-AF65-F5344CB8AC3E}">
        <p14:creationId xmlns:p14="http://schemas.microsoft.com/office/powerpoint/2010/main" val="153271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419547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9532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411013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D52521-8F24-4D8E-9F71-DACA41592796}" type="datetime4">
              <a:rPr lang="en-US" smtClean="0"/>
              <a:pPr>
                <a:defRPr/>
              </a:pPr>
              <a:t>July 7, 2017</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c.lobo@uea.ac.uk</a:t>
            </a:r>
            <a:endParaRPr lang="en-GB"/>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28C8E39-B73C-44FA-B408-A5C8F47E3536}" type="slidenum">
              <a:rPr lang="en-GB" altLang="en-US"/>
              <a:pPr>
                <a:defRPr/>
              </a:pPr>
              <a:t>‹#›</a:t>
            </a:fld>
            <a:endParaRPr lang="en-GB" altLang="en-US"/>
          </a:p>
        </p:txBody>
      </p:sp>
    </p:spTree>
    <p:extLst>
      <p:ext uri="{BB962C8B-B14F-4D97-AF65-F5344CB8AC3E}">
        <p14:creationId xmlns:p14="http://schemas.microsoft.com/office/powerpoint/2010/main" val="34182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7301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92CEE4-06F7-4340-93EF-F3ED87045691}" type="datetimeFigureOut">
              <a:rPr lang="en-GB" smtClean="0"/>
              <a:t>07/07/2017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405164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92CEE4-06F7-4340-93EF-F3ED87045691}" type="datetimeFigureOut">
              <a:rPr lang="en-GB" smtClean="0"/>
              <a:t>07/07/2017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415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92CEE4-06F7-4340-93EF-F3ED87045691}" type="datetimeFigureOut">
              <a:rPr lang="en-GB" smtClean="0"/>
              <a:t>07/07/2017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02662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92CEE4-06F7-4340-93EF-F3ED87045691}" type="datetimeFigureOut">
              <a:rPr lang="en-GB" smtClean="0"/>
              <a:t>07/07/2017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683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2CEE4-06F7-4340-93EF-F3ED87045691}" type="datetimeFigureOut">
              <a:rPr lang="en-GB" smtClean="0"/>
              <a:t>07/07/2017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36616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2CEE4-06F7-4340-93EF-F3ED87045691}" type="datetimeFigureOut">
              <a:rPr lang="en-GB" smtClean="0"/>
              <a:t>07/07/2017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350958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2CEE4-06F7-4340-93EF-F3ED87045691}" type="datetimeFigureOut">
              <a:rPr lang="en-GB" smtClean="0"/>
              <a:t>07/07/2017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239004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2CEE4-06F7-4340-93EF-F3ED87045691}" type="datetimeFigureOut">
              <a:rPr lang="en-GB" smtClean="0"/>
              <a:t>07/07/2017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F654B-9B71-4CA1-8175-2BA785DBCBBE}" type="slidenum">
              <a:rPr lang="en-GB" smtClean="0"/>
              <a:t>‹#›</a:t>
            </a:fld>
            <a:endParaRPr lang="en-GB"/>
          </a:p>
        </p:txBody>
      </p:sp>
    </p:spTree>
    <p:extLst>
      <p:ext uri="{BB962C8B-B14F-4D97-AF65-F5344CB8AC3E}">
        <p14:creationId xmlns:p14="http://schemas.microsoft.com/office/powerpoint/2010/main" val="972699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onty.kenward@lthtr.nhs.uk"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771760" y="733022"/>
            <a:ext cx="7165094" cy="948339"/>
          </a:xfrm>
        </p:spPr>
        <p:txBody>
          <a:bodyPr>
            <a:normAutofit fontScale="90000"/>
          </a:bodyPr>
          <a:lstStyle/>
          <a:p>
            <a:r>
              <a:rPr lang="en-GB" dirty="0" smtClean="0">
                <a:solidFill>
                  <a:schemeClr val="accent5">
                    <a:lumMod val="75000"/>
                  </a:schemeClr>
                </a:solidFill>
              </a:rPr>
              <a:t>Collaborative Learning in Practice</a:t>
            </a:r>
            <a:endParaRPr lang="en-GB" dirty="0">
              <a:solidFill>
                <a:schemeClr val="accent5">
                  <a:lumMod val="75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01202" y="5949280"/>
            <a:ext cx="3103245" cy="536575"/>
          </a:xfrm>
          <a:prstGeom prst="rect">
            <a:avLst/>
          </a:prstGeom>
          <a:noFill/>
        </p:spPr>
      </p:pic>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5661929"/>
            <a:ext cx="1373212" cy="8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stretch>
            <a:fillRect/>
          </a:stretch>
        </p:blipFill>
        <p:spPr>
          <a:xfrm>
            <a:off x="1043608" y="5786991"/>
            <a:ext cx="1790421" cy="573801"/>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2050" name="Picture 2" descr="C:\Users\jontx004\AppData\Local\Microsoft\Windows\Temporary Internet Files\Content.Outlook\IMH1H867\NTSAlogo17_CMYK Finali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116632"/>
            <a:ext cx="1376054" cy="10751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thnas01.xlthtr.nhs.uk\userdata$\jontx004\Desktop\HA_Cli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1772816"/>
            <a:ext cx="30051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65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GB" altLang="en-US" b="1" dirty="0" smtClean="0">
                <a:solidFill>
                  <a:srgbClr val="DD35A1"/>
                </a:solidFill>
              </a:rPr>
              <a:t>What is coaching?</a:t>
            </a:r>
            <a:br>
              <a:rPr lang="en-GB" altLang="en-US" b="1" dirty="0" smtClean="0">
                <a:solidFill>
                  <a:srgbClr val="DD35A1"/>
                </a:solidFill>
              </a:rPr>
            </a:br>
            <a:endParaRPr lang="en-GB" altLang="en-US" b="1" dirty="0" smtClean="0">
              <a:solidFill>
                <a:srgbClr val="DD35A1"/>
              </a:solidFill>
            </a:endParaRPr>
          </a:p>
        </p:txBody>
      </p:sp>
      <p:sp>
        <p:nvSpPr>
          <p:cNvPr id="9219" name="Content Placeholder 2"/>
          <p:cNvSpPr>
            <a:spLocks noGrp="1"/>
          </p:cNvSpPr>
          <p:nvPr>
            <p:ph idx="1"/>
          </p:nvPr>
        </p:nvSpPr>
        <p:spPr/>
        <p:txBody>
          <a:bodyPr>
            <a:normAutofit/>
          </a:bodyPr>
          <a:lstStyle/>
          <a:p>
            <a:pPr marL="0" indent="0" algn="ctr">
              <a:buNone/>
            </a:pPr>
            <a:r>
              <a:rPr lang="en-GB" sz="2000" dirty="0"/>
              <a:t>‘</a:t>
            </a:r>
            <a:r>
              <a:rPr lang="en-GB" sz="2000" i="1" dirty="0"/>
              <a:t>A process of support offered to an individual, which is performance focused, goal centred and results in action</a:t>
            </a:r>
            <a:r>
              <a:rPr lang="en-GB" sz="2000" dirty="0" smtClean="0"/>
              <a:t>’ </a:t>
            </a:r>
            <a:r>
              <a:rPr lang="en-GB" sz="2000" dirty="0"/>
              <a:t>(</a:t>
            </a:r>
            <a:r>
              <a:rPr lang="en-GB" sz="2000" dirty="0" err="1"/>
              <a:t>Ho</a:t>
            </a:r>
            <a:r>
              <a:rPr lang="en-GB" sz="2000" dirty="0"/>
              <a:t> et </a:t>
            </a:r>
            <a:r>
              <a:rPr lang="en-GB" sz="2000" dirty="0" smtClean="0"/>
              <a:t>al. </a:t>
            </a:r>
            <a:r>
              <a:rPr lang="en-GB" sz="2000" dirty="0"/>
              <a:t>2007)</a:t>
            </a:r>
          </a:p>
          <a:p>
            <a:pPr marL="0" indent="0">
              <a:buNone/>
            </a:pPr>
            <a:endParaRPr lang="en-GB" sz="2000" dirty="0" smtClean="0"/>
          </a:p>
          <a:p>
            <a:r>
              <a:rPr lang="en-GB" altLang="en-US" sz="2000" dirty="0" smtClean="0"/>
              <a:t>‘Enabling students to find solutions to their own problems’</a:t>
            </a:r>
          </a:p>
          <a:p>
            <a:r>
              <a:rPr lang="en-GB" altLang="en-US" sz="2000" dirty="0" smtClean="0"/>
              <a:t>‘Drawing out solutions through effective questioning and listening skills’</a:t>
            </a:r>
          </a:p>
          <a:p>
            <a:r>
              <a:rPr lang="en-GB" altLang="en-US" sz="2000" dirty="0" smtClean="0"/>
              <a:t>‘</a:t>
            </a:r>
            <a:r>
              <a:rPr lang="en-GB" altLang="en-US" sz="2000" dirty="0"/>
              <a:t>N</a:t>
            </a:r>
            <a:r>
              <a:rPr lang="en-GB" altLang="en-US" sz="2000" dirty="0" smtClean="0"/>
              <a:t>on-hierarchical’</a:t>
            </a:r>
          </a:p>
          <a:p>
            <a:r>
              <a:rPr lang="en-GB" altLang="en-US" sz="2000" dirty="0" smtClean="0"/>
              <a:t>‘Does not depend on any expert/subject specific knowledge’</a:t>
            </a:r>
            <a:endParaRPr lang="en-GB" altLang="en-US" dirty="0" smtClean="0"/>
          </a:p>
          <a:p>
            <a:pPr lvl="3" algn="r">
              <a:buNone/>
            </a:pPr>
            <a:r>
              <a:rPr lang="en-GB" altLang="en-US" dirty="0"/>
              <a:t>(Allison &amp; </a:t>
            </a:r>
            <a:r>
              <a:rPr lang="en-GB" altLang="en-US" dirty="0" smtClean="0"/>
              <a:t>Harbour, 2009</a:t>
            </a:r>
            <a:r>
              <a:rPr lang="en-GB" altLang="en-US" dirty="0"/>
              <a:t>)</a:t>
            </a:r>
          </a:p>
          <a:p>
            <a:pPr lvl="3" algn="r">
              <a:buFontTx/>
              <a:buNone/>
            </a:pPr>
            <a:endParaRPr lang="en-GB" altLang="en-US" dirty="0" smtClean="0"/>
          </a:p>
          <a:p>
            <a:endParaRPr lang="en-GB" altLang="en-US" sz="2000" dirty="0" smtClean="0"/>
          </a:p>
          <a:p>
            <a:endParaRPr lang="en-GB" altLang="en-US" sz="2000" dirty="0" smtClean="0"/>
          </a:p>
        </p:txBody>
      </p:sp>
      <p:pic>
        <p:nvPicPr>
          <p:cNvPr id="4" name="Picture 3"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4" y="5877272"/>
            <a:ext cx="8136903" cy="964644"/>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5391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 calcmode="lin" valueType="num">
                                      <p:cBhvr additive="base">
                                        <p:cTn id="1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 calcmode="lin" valueType="num">
                                      <p:cBhvr additive="base">
                                        <p:cTn id="2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 calcmode="lin" valueType="num">
                                      <p:cBhvr additive="base">
                                        <p:cTn id="2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 calcmode="lin" valueType="num">
                                      <p:cBhvr additive="base">
                                        <p:cTn id="2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50196" y="3032956"/>
            <a:ext cx="1584176" cy="151216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DD35A1"/>
                </a:solidFill>
              </a:rPr>
              <a:t>CLiP</a:t>
            </a:r>
            <a:endParaRPr lang="en-GB" sz="4000" dirty="0">
              <a:solidFill>
                <a:srgbClr val="DD35A1"/>
              </a:solidFill>
            </a:endParaRPr>
          </a:p>
        </p:txBody>
      </p:sp>
      <p:sp>
        <p:nvSpPr>
          <p:cNvPr id="5" name="Rectangle 4"/>
          <p:cNvSpPr/>
          <p:nvPr/>
        </p:nvSpPr>
        <p:spPr>
          <a:xfrm>
            <a:off x="683191" y="342005"/>
            <a:ext cx="2335308" cy="198517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DD35A1"/>
              </a:solidFill>
            </a:endParaRPr>
          </a:p>
          <a:p>
            <a:pPr algn="ctr"/>
            <a:r>
              <a:rPr lang="en-GB" sz="1400" b="1" i="1" dirty="0" smtClean="0">
                <a:solidFill>
                  <a:srgbClr val="DD35A1"/>
                </a:solidFill>
              </a:rPr>
              <a:t>What does it mean for the mentor</a:t>
            </a:r>
          </a:p>
          <a:p>
            <a:pPr algn="ctr"/>
            <a:r>
              <a:rPr lang="en-GB" sz="1400" b="1" dirty="0" smtClean="0">
                <a:solidFill>
                  <a:schemeClr val="tx1">
                    <a:lumMod val="95000"/>
                    <a:lumOff val="5000"/>
                  </a:schemeClr>
                </a:solidFill>
              </a:rPr>
              <a:t>May not work with student all time</a:t>
            </a:r>
          </a:p>
          <a:p>
            <a:pPr algn="ctr"/>
            <a:r>
              <a:rPr lang="en-GB" sz="1400" b="1" dirty="0" smtClean="0">
                <a:solidFill>
                  <a:schemeClr val="tx1">
                    <a:lumMod val="95000"/>
                    <a:lumOff val="5000"/>
                  </a:schemeClr>
                </a:solidFill>
              </a:rPr>
              <a:t>Overall accountability</a:t>
            </a:r>
          </a:p>
          <a:p>
            <a:pPr algn="ctr"/>
            <a:r>
              <a:rPr lang="en-GB" sz="1400" b="1" dirty="0" smtClean="0">
                <a:solidFill>
                  <a:schemeClr val="tx1">
                    <a:lumMod val="95000"/>
                    <a:lumOff val="5000"/>
                  </a:schemeClr>
                </a:solidFill>
              </a:rPr>
              <a:t>May have a sense of loss</a:t>
            </a:r>
          </a:p>
          <a:p>
            <a:pPr algn="ctr"/>
            <a:r>
              <a:rPr lang="en-GB" sz="1400" b="1" dirty="0" smtClean="0">
                <a:solidFill>
                  <a:schemeClr val="tx1">
                    <a:lumMod val="95000"/>
                    <a:lumOff val="5000"/>
                  </a:schemeClr>
                </a:solidFill>
              </a:rPr>
              <a:t>Regulate review meetings</a:t>
            </a:r>
          </a:p>
          <a:p>
            <a:pPr algn="ctr"/>
            <a:r>
              <a:rPr lang="en-GB" sz="1400" b="1" dirty="0" smtClean="0">
                <a:solidFill>
                  <a:schemeClr val="tx1">
                    <a:lumMod val="95000"/>
                    <a:lumOff val="5000"/>
                  </a:schemeClr>
                </a:solidFill>
              </a:rPr>
              <a:t>Signs off placement</a:t>
            </a:r>
          </a:p>
          <a:p>
            <a:pPr algn="ctr"/>
            <a:endParaRPr lang="en-GB" sz="1600" b="1" dirty="0" smtClean="0">
              <a:solidFill>
                <a:schemeClr val="tx1">
                  <a:lumMod val="95000"/>
                  <a:lumOff val="5000"/>
                </a:schemeClr>
              </a:solidFill>
            </a:endParaRPr>
          </a:p>
          <a:p>
            <a:pPr algn="ctr"/>
            <a:endParaRPr lang="en-GB" sz="1600" b="1" i="1" dirty="0">
              <a:solidFill>
                <a:schemeClr val="tx1">
                  <a:lumMod val="95000"/>
                  <a:lumOff val="5000"/>
                </a:schemeClr>
              </a:solidFill>
            </a:endParaRPr>
          </a:p>
        </p:txBody>
      </p:sp>
      <p:sp>
        <p:nvSpPr>
          <p:cNvPr id="6" name="Rectangle 5"/>
          <p:cNvSpPr/>
          <p:nvPr/>
        </p:nvSpPr>
        <p:spPr>
          <a:xfrm>
            <a:off x="1416297" y="4828980"/>
            <a:ext cx="3066628" cy="185050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smtClean="0">
                <a:solidFill>
                  <a:srgbClr val="DD35A1"/>
                </a:solidFill>
              </a:rPr>
              <a:t>What does it mean for student</a:t>
            </a:r>
          </a:p>
          <a:p>
            <a:pPr algn="ctr"/>
            <a:r>
              <a:rPr lang="en-GB" sz="1400" b="1" dirty="0" smtClean="0">
                <a:solidFill>
                  <a:schemeClr val="tx1">
                    <a:lumMod val="95000"/>
                    <a:lumOff val="5000"/>
                  </a:schemeClr>
                </a:solidFill>
              </a:rPr>
              <a:t>Take responsibility for own learning</a:t>
            </a:r>
          </a:p>
          <a:p>
            <a:pPr algn="ctr"/>
            <a:r>
              <a:rPr lang="en-GB" sz="1400" b="1" dirty="0" smtClean="0">
                <a:solidFill>
                  <a:schemeClr val="tx1">
                    <a:lumMod val="95000"/>
                    <a:lumOff val="5000"/>
                  </a:schemeClr>
                </a:solidFill>
              </a:rPr>
              <a:t>Prepare daily to achieve goals</a:t>
            </a:r>
          </a:p>
          <a:p>
            <a:pPr algn="ctr"/>
            <a:r>
              <a:rPr lang="en-GB" sz="1400" b="1" dirty="0" smtClean="0">
                <a:solidFill>
                  <a:schemeClr val="tx1">
                    <a:lumMod val="95000"/>
                    <a:lumOff val="5000"/>
                  </a:schemeClr>
                </a:solidFill>
              </a:rPr>
              <a:t>Learn by doing</a:t>
            </a:r>
          </a:p>
          <a:p>
            <a:pPr algn="ctr"/>
            <a:r>
              <a:rPr lang="en-GB" sz="1400" b="1" dirty="0" smtClean="0">
                <a:solidFill>
                  <a:schemeClr val="tx1">
                    <a:lumMod val="95000"/>
                    <a:lumOff val="5000"/>
                  </a:schemeClr>
                </a:solidFill>
              </a:rPr>
              <a:t>Peer learning</a:t>
            </a:r>
          </a:p>
          <a:p>
            <a:pPr algn="ctr"/>
            <a:r>
              <a:rPr lang="en-GB" sz="1400" b="1" dirty="0" smtClean="0">
                <a:solidFill>
                  <a:schemeClr val="tx1">
                    <a:lumMod val="95000"/>
                    <a:lumOff val="5000"/>
                  </a:schemeClr>
                </a:solidFill>
              </a:rPr>
              <a:t>More time to care, more time to learn</a:t>
            </a:r>
            <a:endParaRPr lang="en-GB" sz="1400" b="1" dirty="0">
              <a:solidFill>
                <a:schemeClr val="tx1">
                  <a:lumMod val="95000"/>
                  <a:lumOff val="5000"/>
                </a:schemeClr>
              </a:solidFill>
            </a:endParaRPr>
          </a:p>
        </p:txBody>
      </p:sp>
      <p:sp>
        <p:nvSpPr>
          <p:cNvPr id="7" name="Rectangle 6"/>
          <p:cNvSpPr/>
          <p:nvPr/>
        </p:nvSpPr>
        <p:spPr>
          <a:xfrm>
            <a:off x="251521" y="2546902"/>
            <a:ext cx="2376263" cy="21962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1" dirty="0" smtClean="0">
              <a:solidFill>
                <a:schemeClr val="tx1"/>
              </a:solidFill>
            </a:endParaRPr>
          </a:p>
          <a:p>
            <a:pPr algn="ctr"/>
            <a:r>
              <a:rPr lang="en-GB" b="1" i="1" dirty="0" smtClean="0">
                <a:solidFill>
                  <a:srgbClr val="DD35A1"/>
                </a:solidFill>
              </a:rPr>
              <a:t>Current model</a:t>
            </a:r>
          </a:p>
          <a:p>
            <a:pPr algn="ctr"/>
            <a:r>
              <a:rPr lang="en-GB" b="1" dirty="0" smtClean="0">
                <a:solidFill>
                  <a:schemeClr val="tx1"/>
                </a:solidFill>
              </a:rPr>
              <a:t>1mentor:1student</a:t>
            </a:r>
          </a:p>
          <a:p>
            <a:pPr algn="ctr"/>
            <a:r>
              <a:rPr lang="en-GB" b="1" dirty="0" smtClean="0">
                <a:solidFill>
                  <a:schemeClr val="tx1"/>
                </a:solidFill>
              </a:rPr>
              <a:t>Expert : Apprentice</a:t>
            </a:r>
          </a:p>
          <a:p>
            <a:pPr algn="ctr"/>
            <a:r>
              <a:rPr lang="en-GB" b="1" dirty="0" smtClean="0">
                <a:solidFill>
                  <a:schemeClr val="tx1"/>
                </a:solidFill>
              </a:rPr>
              <a:t>Work together as much as possible</a:t>
            </a:r>
          </a:p>
          <a:p>
            <a:pPr algn="ctr"/>
            <a:r>
              <a:rPr lang="en-GB" b="1" dirty="0" smtClean="0">
                <a:solidFill>
                  <a:schemeClr val="tx1"/>
                </a:solidFill>
              </a:rPr>
              <a:t>Capacity variabl</a:t>
            </a:r>
            <a:r>
              <a:rPr lang="en-GB" dirty="0" smtClean="0">
                <a:solidFill>
                  <a:schemeClr val="tx1"/>
                </a:solidFill>
              </a:rPr>
              <a:t>e</a:t>
            </a:r>
            <a:endParaRPr lang="en-GB" dirty="0">
              <a:solidFill>
                <a:schemeClr val="tx1"/>
              </a:solidFill>
            </a:endParaRPr>
          </a:p>
          <a:p>
            <a:pPr algn="ctr"/>
            <a:endParaRPr lang="en-GB" b="1" i="1" dirty="0" smtClean="0">
              <a:solidFill>
                <a:schemeClr val="tx1"/>
              </a:solidFill>
            </a:endParaRPr>
          </a:p>
        </p:txBody>
      </p:sp>
      <p:sp>
        <p:nvSpPr>
          <p:cNvPr id="8" name="Rectangle 7"/>
          <p:cNvSpPr/>
          <p:nvPr/>
        </p:nvSpPr>
        <p:spPr>
          <a:xfrm>
            <a:off x="5796136" y="2542278"/>
            <a:ext cx="2880320" cy="17064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rgbClr val="DD35A1"/>
                </a:solidFill>
              </a:rPr>
              <a:t>What does it mean for organisation</a:t>
            </a:r>
          </a:p>
          <a:p>
            <a:pPr algn="ctr"/>
            <a:r>
              <a:rPr lang="en-GB" sz="1600" b="1" dirty="0" smtClean="0">
                <a:solidFill>
                  <a:schemeClr val="tx1">
                    <a:lumMod val="95000"/>
                    <a:lumOff val="5000"/>
                  </a:schemeClr>
                </a:solidFill>
              </a:rPr>
              <a:t>Preparation is Key</a:t>
            </a:r>
          </a:p>
          <a:p>
            <a:pPr algn="ctr"/>
            <a:r>
              <a:rPr lang="en-GB" sz="1600" b="1" dirty="0" smtClean="0">
                <a:solidFill>
                  <a:schemeClr val="tx1">
                    <a:lumMod val="95000"/>
                    <a:lumOff val="5000"/>
                  </a:schemeClr>
                </a:solidFill>
              </a:rPr>
              <a:t>More confident staff</a:t>
            </a:r>
          </a:p>
          <a:p>
            <a:pPr algn="ctr"/>
            <a:r>
              <a:rPr lang="en-GB" sz="1600" b="1" dirty="0" smtClean="0">
                <a:solidFill>
                  <a:schemeClr val="tx1">
                    <a:lumMod val="95000"/>
                    <a:lumOff val="5000"/>
                  </a:schemeClr>
                </a:solidFill>
              </a:rPr>
              <a:t>Newly qualified nurses better prepared for practice</a:t>
            </a:r>
          </a:p>
          <a:p>
            <a:pPr algn="ctr"/>
            <a:r>
              <a:rPr lang="en-GB" sz="1600" b="1" dirty="0" smtClean="0">
                <a:solidFill>
                  <a:schemeClr val="tx1">
                    <a:lumMod val="95000"/>
                    <a:lumOff val="5000"/>
                  </a:schemeClr>
                </a:solidFill>
              </a:rPr>
              <a:t>Shorter preceptorship</a:t>
            </a:r>
          </a:p>
          <a:p>
            <a:pPr algn="ctr"/>
            <a:endParaRPr lang="en-GB" sz="1400" dirty="0">
              <a:solidFill>
                <a:schemeClr val="tx1">
                  <a:lumMod val="95000"/>
                  <a:lumOff val="5000"/>
                </a:schemeClr>
              </a:solidFill>
            </a:endParaRPr>
          </a:p>
        </p:txBody>
      </p:sp>
      <p:sp>
        <p:nvSpPr>
          <p:cNvPr id="9" name="Rectangle 8"/>
          <p:cNvSpPr/>
          <p:nvPr/>
        </p:nvSpPr>
        <p:spPr>
          <a:xfrm>
            <a:off x="5265932" y="4797152"/>
            <a:ext cx="2880320" cy="17064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smtClean="0">
                <a:solidFill>
                  <a:srgbClr val="DD35A1"/>
                </a:solidFill>
              </a:rPr>
              <a:t>What does it mean for patients</a:t>
            </a:r>
          </a:p>
          <a:p>
            <a:pPr algn="ctr"/>
            <a:r>
              <a:rPr lang="en-GB" sz="1600" b="1" dirty="0" smtClean="0">
                <a:solidFill>
                  <a:schemeClr val="tx1">
                    <a:lumMod val="95000"/>
                    <a:lumOff val="5000"/>
                  </a:schemeClr>
                </a:solidFill>
              </a:rPr>
              <a:t>Not all cared for by students</a:t>
            </a:r>
          </a:p>
          <a:p>
            <a:pPr algn="ctr"/>
            <a:r>
              <a:rPr lang="en-GB" sz="1600" b="1" dirty="0" smtClean="0">
                <a:solidFill>
                  <a:schemeClr val="tx1">
                    <a:lumMod val="95000"/>
                    <a:lumOff val="5000"/>
                  </a:schemeClr>
                </a:solidFill>
              </a:rPr>
              <a:t>They have choice </a:t>
            </a:r>
          </a:p>
          <a:p>
            <a:pPr algn="ctr"/>
            <a:r>
              <a:rPr lang="en-GB" sz="1600" b="1" dirty="0" smtClean="0">
                <a:solidFill>
                  <a:schemeClr val="tx1">
                    <a:lumMod val="95000"/>
                    <a:lumOff val="5000"/>
                  </a:schemeClr>
                </a:solidFill>
              </a:rPr>
              <a:t>Will get more time to care</a:t>
            </a:r>
          </a:p>
          <a:p>
            <a:pPr algn="ctr"/>
            <a:r>
              <a:rPr lang="en-GB" sz="1600" b="1" dirty="0" smtClean="0">
                <a:solidFill>
                  <a:schemeClr val="tx1">
                    <a:lumMod val="95000"/>
                    <a:lumOff val="5000"/>
                  </a:schemeClr>
                </a:solidFill>
              </a:rPr>
              <a:t>Greater patient contact</a:t>
            </a:r>
          </a:p>
          <a:p>
            <a:pPr algn="ctr"/>
            <a:r>
              <a:rPr lang="en-GB" sz="1600" b="1" dirty="0" smtClean="0">
                <a:solidFill>
                  <a:schemeClr val="tx1">
                    <a:lumMod val="95000"/>
                    <a:lumOff val="5000"/>
                  </a:schemeClr>
                </a:solidFill>
              </a:rPr>
              <a:t>Excellent care delivery</a:t>
            </a:r>
          </a:p>
          <a:p>
            <a:pPr algn="ctr"/>
            <a:endParaRPr lang="en-GB" sz="1600" dirty="0">
              <a:solidFill>
                <a:srgbClr val="DD35A1"/>
              </a:solidFill>
            </a:endParaRPr>
          </a:p>
        </p:txBody>
      </p:sp>
      <p:sp>
        <p:nvSpPr>
          <p:cNvPr id="10" name="Rectangle 9"/>
          <p:cNvSpPr/>
          <p:nvPr/>
        </p:nvSpPr>
        <p:spPr>
          <a:xfrm>
            <a:off x="5796136" y="342005"/>
            <a:ext cx="2880320" cy="17064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rgbClr val="DD35A1"/>
                </a:solidFill>
              </a:rPr>
              <a:t>Proposed</a:t>
            </a:r>
          </a:p>
          <a:p>
            <a:pPr algn="ctr"/>
            <a:r>
              <a:rPr lang="en-GB" b="1" dirty="0" smtClean="0">
                <a:solidFill>
                  <a:schemeClr val="tx1">
                    <a:lumMod val="95000"/>
                    <a:lumOff val="5000"/>
                  </a:schemeClr>
                </a:solidFill>
              </a:rPr>
              <a:t>1 coach : 3 students</a:t>
            </a:r>
          </a:p>
          <a:p>
            <a:pPr algn="ctr"/>
            <a:r>
              <a:rPr lang="en-GB" b="1" dirty="0" smtClean="0">
                <a:solidFill>
                  <a:schemeClr val="tx1">
                    <a:lumMod val="95000"/>
                    <a:lumOff val="5000"/>
                  </a:schemeClr>
                </a:solidFill>
              </a:rPr>
              <a:t>Coaching model</a:t>
            </a:r>
          </a:p>
          <a:p>
            <a:pPr algn="ctr"/>
            <a:r>
              <a:rPr lang="en-GB" b="1" dirty="0" smtClean="0">
                <a:solidFill>
                  <a:schemeClr val="tx1">
                    <a:lumMod val="95000"/>
                    <a:lumOff val="5000"/>
                  </a:schemeClr>
                </a:solidFill>
              </a:rPr>
              <a:t>1 student : 1-3patients</a:t>
            </a:r>
          </a:p>
          <a:p>
            <a:pPr algn="ctr"/>
            <a:r>
              <a:rPr lang="en-GB" b="1" dirty="0" smtClean="0">
                <a:solidFill>
                  <a:schemeClr val="tx1">
                    <a:lumMod val="95000"/>
                    <a:lumOff val="5000"/>
                  </a:schemeClr>
                </a:solidFill>
              </a:rPr>
              <a:t>Min of 14 students on ward</a:t>
            </a:r>
          </a:p>
          <a:p>
            <a:pPr algn="ctr"/>
            <a:endParaRPr lang="en-GB" dirty="0" smtClean="0">
              <a:solidFill>
                <a:schemeClr val="tx1">
                  <a:lumMod val="95000"/>
                  <a:lumOff val="5000"/>
                </a:schemeClr>
              </a:solidFill>
            </a:endParaRPr>
          </a:p>
        </p:txBody>
      </p:sp>
      <p:cxnSp>
        <p:nvCxnSpPr>
          <p:cNvPr id="13" name="Straight Arrow Connector 12"/>
          <p:cNvCxnSpPr>
            <a:stCxn id="7" idx="3"/>
          </p:cNvCxnSpPr>
          <p:nvPr/>
        </p:nvCxnSpPr>
        <p:spPr>
          <a:xfrm flipV="1">
            <a:off x="2627784" y="3511339"/>
            <a:ext cx="1224136" cy="133685"/>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47964" y="2327176"/>
            <a:ext cx="180020" cy="705780"/>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04048" y="2048493"/>
            <a:ext cx="798376" cy="1092475"/>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8" idx="1"/>
          </p:cNvCxnSpPr>
          <p:nvPr/>
        </p:nvCxnSpPr>
        <p:spPr>
          <a:xfrm flipV="1">
            <a:off x="5334372" y="3395522"/>
            <a:ext cx="461764" cy="249502"/>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04048" y="4437112"/>
            <a:ext cx="561206" cy="306034"/>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p:cNvCxnSpPr>
          <p:nvPr/>
        </p:nvCxnSpPr>
        <p:spPr>
          <a:xfrm flipH="1">
            <a:off x="3599892" y="4323672"/>
            <a:ext cx="382301" cy="473480"/>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229946" y="197720"/>
            <a:ext cx="2335308" cy="21294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DD35A1"/>
              </a:solidFill>
            </a:endParaRPr>
          </a:p>
          <a:p>
            <a:pPr algn="ctr"/>
            <a:r>
              <a:rPr lang="en-GB" sz="1600" b="1" i="1" dirty="0" smtClean="0">
                <a:solidFill>
                  <a:srgbClr val="DD35A1"/>
                </a:solidFill>
              </a:rPr>
              <a:t>What does it mean for the Coach</a:t>
            </a:r>
          </a:p>
          <a:p>
            <a:pPr algn="ctr"/>
            <a:r>
              <a:rPr lang="en-GB" sz="1400" b="1" dirty="0" smtClean="0">
                <a:solidFill>
                  <a:schemeClr val="tx1">
                    <a:lumMod val="95000"/>
                    <a:lumOff val="5000"/>
                  </a:schemeClr>
                </a:solidFill>
              </a:rPr>
              <a:t>To supervise students delivering care</a:t>
            </a:r>
          </a:p>
          <a:p>
            <a:pPr algn="ctr"/>
            <a:r>
              <a:rPr lang="en-GB" sz="1400" b="1" dirty="0" smtClean="0">
                <a:solidFill>
                  <a:schemeClr val="tx1">
                    <a:lumMod val="95000"/>
                    <a:lumOff val="5000"/>
                  </a:schemeClr>
                </a:solidFill>
              </a:rPr>
              <a:t>Observes, questions, encourages</a:t>
            </a:r>
          </a:p>
          <a:p>
            <a:pPr algn="ctr"/>
            <a:r>
              <a:rPr lang="en-GB" sz="1400" b="1" dirty="0" smtClean="0">
                <a:solidFill>
                  <a:schemeClr val="tx1">
                    <a:lumMod val="95000"/>
                    <a:lumOff val="5000"/>
                  </a:schemeClr>
                </a:solidFill>
              </a:rPr>
              <a:t>Patient allocation</a:t>
            </a:r>
          </a:p>
          <a:p>
            <a:pPr algn="ctr"/>
            <a:r>
              <a:rPr lang="en-GB" sz="1400" b="1" dirty="0" smtClean="0">
                <a:solidFill>
                  <a:schemeClr val="tx1">
                    <a:lumMod val="95000"/>
                    <a:lumOff val="5000"/>
                  </a:schemeClr>
                </a:solidFill>
              </a:rPr>
              <a:t>Can sign off specific outcomes/competencies</a:t>
            </a:r>
          </a:p>
          <a:p>
            <a:pPr algn="ctr"/>
            <a:endParaRPr lang="en-GB" sz="1600" b="1" i="1" dirty="0">
              <a:solidFill>
                <a:schemeClr val="tx1">
                  <a:lumMod val="95000"/>
                  <a:lumOff val="5000"/>
                </a:schemeClr>
              </a:solidFill>
            </a:endParaRPr>
          </a:p>
        </p:txBody>
      </p:sp>
      <p:cxnSp>
        <p:nvCxnSpPr>
          <p:cNvPr id="41" name="Straight Arrow Connector 40"/>
          <p:cNvCxnSpPr>
            <a:stCxn id="4" idx="1"/>
          </p:cNvCxnSpPr>
          <p:nvPr/>
        </p:nvCxnSpPr>
        <p:spPr>
          <a:xfrm flipH="1" flipV="1">
            <a:off x="3018499" y="2327176"/>
            <a:ext cx="963694" cy="927232"/>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18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style.rotation</p:attrName>
                                        </p:attrNameLst>
                                      </p:cBhvr>
                                      <p:tavLst>
                                        <p:tav tm="0">
                                          <p:val>
                                            <p:fltVal val="90"/>
                                          </p:val>
                                        </p:tav>
                                        <p:tav tm="100000">
                                          <p:val>
                                            <p:fltVal val="0"/>
                                          </p:val>
                                        </p:tav>
                                      </p:tavLst>
                                    </p:anim>
                                    <p:animEffect transition="in" filter="fade">
                                      <p:cBhvr>
                                        <p:cTn id="50" dur="10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313" y="476250"/>
            <a:ext cx="8229600" cy="1143000"/>
          </a:xfrm>
        </p:spPr>
        <p:txBody>
          <a:bodyPr/>
          <a:lstStyle/>
          <a:p>
            <a:pPr eaLnBrk="1" hangingPunct="1"/>
            <a:r>
              <a:rPr lang="en-GB" sz="3600" b="1" dirty="0" smtClean="0">
                <a:solidFill>
                  <a:srgbClr val="DD35A1"/>
                </a:solidFill>
              </a:rPr>
              <a:t>The Benefits of Coaching</a:t>
            </a:r>
          </a:p>
        </p:txBody>
      </p:sp>
      <p:sp>
        <p:nvSpPr>
          <p:cNvPr id="3" name="Content Placeholder 2"/>
          <p:cNvSpPr>
            <a:spLocks noGrp="1"/>
          </p:cNvSpPr>
          <p:nvPr>
            <p:ph idx="1"/>
          </p:nvPr>
        </p:nvSpPr>
        <p:spPr>
          <a:xfrm>
            <a:off x="395288" y="1484313"/>
            <a:ext cx="8291512" cy="4641850"/>
          </a:xfrm>
        </p:spPr>
        <p:txBody>
          <a:bodyPr/>
          <a:lstStyle/>
          <a:p>
            <a:pPr marL="0" indent="0" algn="just" eaLnBrk="1" hangingPunct="1">
              <a:buFontTx/>
              <a:buNone/>
              <a:defRPr/>
            </a:pPr>
            <a:r>
              <a:rPr lang="en-GB" sz="2000" dirty="0" smtClean="0"/>
              <a:t>NHS &amp; Department of Health Leaderships Centre (2004) identified:</a:t>
            </a:r>
          </a:p>
          <a:p>
            <a:pPr marL="0" indent="0" algn="just" eaLnBrk="1" hangingPunct="1">
              <a:buFontTx/>
              <a:buNone/>
              <a:defRPr/>
            </a:pPr>
            <a:endParaRPr lang="en-GB" sz="2000" dirty="0" smtClean="0"/>
          </a:p>
          <a:p>
            <a:pPr algn="just" eaLnBrk="1" hangingPunct="1">
              <a:defRPr/>
            </a:pPr>
            <a:r>
              <a:rPr lang="en-GB" sz="2000" dirty="0" smtClean="0"/>
              <a:t>Improved reflection skills</a:t>
            </a:r>
          </a:p>
          <a:p>
            <a:pPr algn="just" eaLnBrk="1" hangingPunct="1">
              <a:defRPr/>
            </a:pPr>
            <a:r>
              <a:rPr lang="en-GB" sz="2000" dirty="0" smtClean="0"/>
              <a:t>Promotion of growth and development</a:t>
            </a:r>
          </a:p>
          <a:p>
            <a:pPr algn="just" eaLnBrk="1" hangingPunct="1">
              <a:defRPr/>
            </a:pPr>
            <a:r>
              <a:rPr lang="en-GB" sz="2000" dirty="0"/>
              <a:t>E</a:t>
            </a:r>
            <a:r>
              <a:rPr lang="en-GB" sz="2000" dirty="0" smtClean="0"/>
              <a:t>nhanced thinking </a:t>
            </a:r>
          </a:p>
          <a:p>
            <a:pPr algn="just" eaLnBrk="1" hangingPunct="1">
              <a:defRPr/>
            </a:pPr>
            <a:r>
              <a:rPr lang="en-GB" sz="2000" dirty="0"/>
              <a:t>I</a:t>
            </a:r>
            <a:r>
              <a:rPr lang="en-GB" sz="2000" dirty="0" smtClean="0"/>
              <a:t>ncreased self-esteem </a:t>
            </a:r>
          </a:p>
          <a:p>
            <a:pPr algn="just" eaLnBrk="1" hangingPunct="1">
              <a:defRPr/>
            </a:pPr>
            <a:r>
              <a:rPr lang="en-GB" sz="2000" dirty="0" smtClean="0"/>
              <a:t>Job enrichment and performance</a:t>
            </a:r>
          </a:p>
          <a:p>
            <a:pPr algn="just" eaLnBrk="1" hangingPunct="1">
              <a:defRPr/>
            </a:pPr>
            <a:r>
              <a:rPr lang="en-GB" sz="2000" dirty="0" smtClean="0"/>
              <a:t>Increased ability to deal with and resolve problems</a:t>
            </a:r>
          </a:p>
          <a:p>
            <a:pPr algn="just" eaLnBrk="1" hangingPunct="1">
              <a:defRPr/>
            </a:pPr>
            <a:r>
              <a:rPr lang="en-GB" sz="2000" dirty="0"/>
              <a:t>C</a:t>
            </a:r>
            <a:r>
              <a:rPr lang="en-GB" sz="2000" dirty="0" smtClean="0"/>
              <a:t>onfidence building in decision making</a:t>
            </a:r>
          </a:p>
          <a:p>
            <a:pPr algn="just" eaLnBrk="1" hangingPunct="1">
              <a:defRPr/>
            </a:pPr>
            <a:r>
              <a:rPr lang="en-GB" sz="2000" dirty="0" smtClean="0"/>
              <a:t>Improved self-worth and job satisfaction </a:t>
            </a:r>
          </a:p>
          <a:p>
            <a:pPr algn="just" eaLnBrk="1" hangingPunct="1">
              <a:defRPr/>
            </a:pPr>
            <a:r>
              <a:rPr lang="en-GB" sz="2000" dirty="0"/>
              <a:t>I</a:t>
            </a:r>
            <a:r>
              <a:rPr lang="en-GB" sz="2000" dirty="0" smtClean="0"/>
              <a:t>ncreased motivation</a:t>
            </a:r>
            <a:endParaRPr lang="en-GB" sz="2000" dirty="0"/>
          </a:p>
        </p:txBody>
      </p:sp>
      <p:pic>
        <p:nvPicPr>
          <p:cNvPr id="4" name="Picture 3"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36280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D35A1"/>
                </a:solidFill>
              </a:rPr>
              <a:t>Benefits of CLiP®</a:t>
            </a:r>
            <a:endParaRPr lang="en-GB" dirty="0">
              <a:solidFill>
                <a:srgbClr val="DD35A1"/>
              </a:solidFill>
            </a:endParaRPr>
          </a:p>
        </p:txBody>
      </p:sp>
      <p:sp>
        <p:nvSpPr>
          <p:cNvPr id="3" name="Content Placeholder 2"/>
          <p:cNvSpPr>
            <a:spLocks noGrp="1"/>
          </p:cNvSpPr>
          <p:nvPr>
            <p:ph idx="1"/>
          </p:nvPr>
        </p:nvSpPr>
        <p:spPr/>
        <p:txBody>
          <a:bodyPr>
            <a:normAutofit/>
          </a:bodyPr>
          <a:lstStyle/>
          <a:p>
            <a:r>
              <a:rPr lang="en-GB" sz="2800" dirty="0" smtClean="0"/>
              <a:t>Builds students confidence at an early stage</a:t>
            </a:r>
          </a:p>
          <a:p>
            <a:r>
              <a:rPr lang="en-GB" sz="2800" dirty="0" smtClean="0"/>
              <a:t>Increased resilience as the learners are making own decisions and having to find own answers.</a:t>
            </a:r>
          </a:p>
          <a:p>
            <a:r>
              <a:rPr lang="en-GB" sz="2800" dirty="0" smtClean="0"/>
              <a:t>Team working/understanding the MDT role</a:t>
            </a:r>
          </a:p>
          <a:p>
            <a:r>
              <a:rPr lang="en-GB" sz="2800" dirty="0" smtClean="0"/>
              <a:t>Time management improvement evident</a:t>
            </a:r>
          </a:p>
          <a:p>
            <a:r>
              <a:rPr lang="en-GB" sz="2800" dirty="0" smtClean="0"/>
              <a:t>Increased skill and competency base</a:t>
            </a:r>
          </a:p>
          <a:p>
            <a:r>
              <a:rPr lang="en-GB" sz="2800" dirty="0"/>
              <a:t>B</a:t>
            </a:r>
            <a:r>
              <a:rPr lang="en-GB" sz="2800" dirty="0" smtClean="0"/>
              <a:t>etter prepared for practice</a:t>
            </a:r>
          </a:p>
          <a:p>
            <a:r>
              <a:rPr lang="en-GB" sz="2800" dirty="0" smtClean="0"/>
              <a:t>Increased support noted leading to higher recruitment and retention in those areas</a:t>
            </a:r>
            <a:endParaRPr lang="en-GB" sz="2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5" name="Picture 4"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spTree>
    <p:extLst>
      <p:ext uri="{BB962C8B-B14F-4D97-AF65-F5344CB8AC3E}">
        <p14:creationId xmlns:p14="http://schemas.microsoft.com/office/powerpoint/2010/main" val="4211538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683568" y="5877272"/>
            <a:ext cx="8136903" cy="792088"/>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94" y="1628800"/>
            <a:ext cx="85534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618212"/>
            <a:ext cx="8828592" cy="98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87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D35A1"/>
                </a:solidFill>
              </a:rPr>
              <a:t>Future of CLiP®</a:t>
            </a:r>
            <a:endParaRPr lang="en-GB" dirty="0">
              <a:solidFill>
                <a:srgbClr val="DD35A1"/>
              </a:solidFill>
            </a:endParaRPr>
          </a:p>
        </p:txBody>
      </p:sp>
      <p:sp>
        <p:nvSpPr>
          <p:cNvPr id="3" name="TextBox 2"/>
          <p:cNvSpPr txBox="1"/>
          <p:nvPr/>
        </p:nvSpPr>
        <p:spPr>
          <a:xfrm>
            <a:off x="1115616" y="1628800"/>
            <a:ext cx="7128792" cy="3970318"/>
          </a:xfrm>
          <a:prstGeom prst="rect">
            <a:avLst/>
          </a:prstGeom>
          <a:noFill/>
        </p:spPr>
        <p:txBody>
          <a:bodyPr wrap="square" rtlCol="0">
            <a:spAutoFit/>
          </a:bodyPr>
          <a:lstStyle/>
          <a:p>
            <a:r>
              <a:rPr lang="en-GB" dirty="0" smtClean="0"/>
              <a:t>We have now rolled this out on to 6 wards across the Trust.</a:t>
            </a:r>
          </a:p>
          <a:p>
            <a:endParaRPr lang="en-GB" dirty="0"/>
          </a:p>
          <a:p>
            <a:r>
              <a:rPr lang="en-GB" dirty="0" smtClean="0"/>
              <a:t>In October we will have a Neurosurgical floor and Orthopaedic floor, by opening 3 more wards.</a:t>
            </a:r>
          </a:p>
          <a:p>
            <a:endParaRPr lang="en-GB" dirty="0" smtClean="0"/>
          </a:p>
          <a:p>
            <a:r>
              <a:rPr lang="en-GB" dirty="0"/>
              <a:t>Roll out trust wide with all disciplines to include undergraduate medicine.</a:t>
            </a:r>
          </a:p>
          <a:p>
            <a:endParaRPr lang="en-GB" dirty="0"/>
          </a:p>
          <a:p>
            <a:r>
              <a:rPr lang="en-GB" dirty="0" smtClean="0"/>
              <a:t>Raise awareness country wide in line with the NMC standards for education following funding from HEENW. Sharing expertise with the synergy groups in Manchester.</a:t>
            </a:r>
          </a:p>
          <a:p>
            <a:endParaRPr lang="en-GB" dirty="0"/>
          </a:p>
          <a:p>
            <a:r>
              <a:rPr lang="en-GB" dirty="0" smtClean="0"/>
              <a:t>Full evaluation of the process to be published, working in partnership with HEIs involved </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5" name="Picture 4"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spTree>
    <p:extLst>
      <p:ext uri="{BB962C8B-B14F-4D97-AF65-F5344CB8AC3E}">
        <p14:creationId xmlns:p14="http://schemas.microsoft.com/office/powerpoint/2010/main" val="234387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32656"/>
            <a:ext cx="5544616" cy="584775"/>
          </a:xfrm>
          <a:prstGeom prst="rect">
            <a:avLst/>
          </a:prstGeom>
          <a:noFill/>
        </p:spPr>
        <p:txBody>
          <a:bodyPr wrap="square" rtlCol="0">
            <a:spAutoFit/>
          </a:bodyPr>
          <a:lstStyle/>
          <a:p>
            <a:pPr algn="ctr"/>
            <a:r>
              <a:rPr lang="en-GB" sz="3200" dirty="0" smtClean="0">
                <a:solidFill>
                  <a:srgbClr val="DD35A1"/>
                </a:solidFill>
              </a:rPr>
              <a:t>How to set up a CLiP® ward</a:t>
            </a:r>
            <a:endParaRPr lang="en-GB" sz="3200" dirty="0">
              <a:solidFill>
                <a:srgbClr val="DD35A1"/>
              </a:solidFill>
            </a:endParaRPr>
          </a:p>
        </p:txBody>
      </p:sp>
      <p:sp>
        <p:nvSpPr>
          <p:cNvPr id="3" name="TextBox 2"/>
          <p:cNvSpPr txBox="1"/>
          <p:nvPr/>
        </p:nvSpPr>
        <p:spPr>
          <a:xfrm>
            <a:off x="1187622" y="1268760"/>
            <a:ext cx="6696744" cy="4801314"/>
          </a:xfrm>
          <a:prstGeom prst="rect">
            <a:avLst/>
          </a:prstGeom>
          <a:noFill/>
        </p:spPr>
        <p:txBody>
          <a:bodyPr wrap="square" rtlCol="0">
            <a:spAutoFit/>
          </a:bodyPr>
          <a:lstStyle/>
          <a:p>
            <a:r>
              <a:rPr lang="en-GB" dirty="0" smtClean="0"/>
              <a:t>Set up steering group</a:t>
            </a:r>
          </a:p>
          <a:p>
            <a:endParaRPr lang="en-GB" dirty="0"/>
          </a:p>
          <a:p>
            <a:r>
              <a:rPr lang="en-GB" dirty="0" smtClean="0"/>
              <a:t>Request voluntary ward involvement</a:t>
            </a:r>
          </a:p>
          <a:p>
            <a:endParaRPr lang="en-GB" dirty="0"/>
          </a:p>
          <a:p>
            <a:r>
              <a:rPr lang="en-GB" dirty="0" smtClean="0"/>
              <a:t>Audit the area (number of mentors/patients)</a:t>
            </a:r>
          </a:p>
          <a:p>
            <a:endParaRPr lang="en-GB" dirty="0"/>
          </a:p>
          <a:p>
            <a:r>
              <a:rPr lang="en-GB" dirty="0" smtClean="0"/>
              <a:t>Spend time with the staff discussing the implementation of </a:t>
            </a:r>
            <a:r>
              <a:rPr lang="en-GB" dirty="0" err="1" smtClean="0"/>
              <a:t>CLiP</a:t>
            </a:r>
            <a:endParaRPr lang="en-GB" dirty="0" smtClean="0"/>
          </a:p>
          <a:p>
            <a:endParaRPr lang="en-GB" dirty="0"/>
          </a:p>
          <a:p>
            <a:r>
              <a:rPr lang="en-GB" dirty="0" smtClean="0"/>
              <a:t>Undertake  coaching training of all staff involved on the ward</a:t>
            </a:r>
          </a:p>
          <a:p>
            <a:endParaRPr lang="en-GB" dirty="0"/>
          </a:p>
          <a:p>
            <a:r>
              <a:rPr lang="en-GB" dirty="0" smtClean="0"/>
              <a:t>Induct the students to the process prior to placement</a:t>
            </a:r>
          </a:p>
          <a:p>
            <a:endParaRPr lang="en-GB" dirty="0"/>
          </a:p>
          <a:p>
            <a:r>
              <a:rPr lang="en-GB" dirty="0" smtClean="0"/>
              <a:t>Fully support the ward areas in the initial phases.</a:t>
            </a:r>
          </a:p>
          <a:p>
            <a:endParaRPr lang="en-GB" dirty="0"/>
          </a:p>
          <a:p>
            <a:endParaRPr lang="en-GB" dirty="0" smtClean="0"/>
          </a:p>
          <a:p>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5" name="Picture 4"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spTree>
    <p:extLst>
      <p:ext uri="{BB962C8B-B14F-4D97-AF65-F5344CB8AC3E}">
        <p14:creationId xmlns:p14="http://schemas.microsoft.com/office/powerpoint/2010/main" val="29052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39257" y="404664"/>
            <a:ext cx="8229600" cy="1143000"/>
          </a:xfrm>
        </p:spPr>
        <p:txBody>
          <a:bodyPr>
            <a:normAutofit/>
          </a:bodyPr>
          <a:lstStyle/>
          <a:p>
            <a:r>
              <a:rPr lang="en-GB" altLang="en-US" sz="3600" b="1" dirty="0" smtClean="0"/>
              <a:t>Quotes from those on the project…</a:t>
            </a:r>
          </a:p>
        </p:txBody>
      </p:sp>
      <p:sp>
        <p:nvSpPr>
          <p:cNvPr id="4" name="TextBox 3"/>
          <p:cNvSpPr txBox="1"/>
          <p:nvPr/>
        </p:nvSpPr>
        <p:spPr>
          <a:xfrm>
            <a:off x="3296223" y="2228887"/>
            <a:ext cx="2770731" cy="1169551"/>
          </a:xfrm>
          <a:prstGeom prst="rect">
            <a:avLst/>
          </a:prstGeom>
          <a:noFill/>
        </p:spPr>
        <p:txBody>
          <a:bodyPr wrap="square" rtlCol="0">
            <a:spAutoFit/>
          </a:bodyPr>
          <a:lstStyle/>
          <a:p>
            <a:pPr algn="ctr"/>
            <a:r>
              <a:rPr lang="en-GB" sz="1400" b="1" dirty="0" smtClean="0">
                <a:solidFill>
                  <a:schemeClr val="accent4">
                    <a:lumMod val="75000"/>
                  </a:schemeClr>
                </a:solidFill>
              </a:rPr>
              <a:t>“The confidence and progression, I’m able to do things normally the staff nurses would do”</a:t>
            </a:r>
          </a:p>
          <a:p>
            <a:pPr algn="ctr"/>
            <a:endParaRPr lang="en-GB" sz="1400" b="1" dirty="0">
              <a:solidFill>
                <a:schemeClr val="accent4">
                  <a:lumMod val="75000"/>
                </a:schemeClr>
              </a:solidFill>
            </a:endParaRPr>
          </a:p>
        </p:txBody>
      </p:sp>
      <p:sp>
        <p:nvSpPr>
          <p:cNvPr id="5" name="TextBox 4"/>
          <p:cNvSpPr txBox="1"/>
          <p:nvPr/>
        </p:nvSpPr>
        <p:spPr>
          <a:xfrm>
            <a:off x="716105" y="5280794"/>
            <a:ext cx="2880320" cy="584775"/>
          </a:xfrm>
          <a:prstGeom prst="rect">
            <a:avLst/>
          </a:prstGeom>
          <a:noFill/>
        </p:spPr>
        <p:txBody>
          <a:bodyPr wrap="square" rtlCol="0">
            <a:spAutoFit/>
          </a:bodyPr>
          <a:lstStyle/>
          <a:p>
            <a:r>
              <a:rPr lang="en-GB" sz="1600" b="1" dirty="0" smtClean="0">
                <a:solidFill>
                  <a:schemeClr val="tx2">
                    <a:lumMod val="75000"/>
                  </a:schemeClr>
                </a:solidFill>
                <a:latin typeface="Aharoni" panose="02010803020104030203" pitchFamily="2" charset="-79"/>
                <a:cs typeface="Aharoni" panose="02010803020104030203" pitchFamily="2" charset="-79"/>
              </a:rPr>
              <a:t>“I </a:t>
            </a:r>
            <a:r>
              <a:rPr lang="en-GB" sz="1600" b="1" dirty="0">
                <a:solidFill>
                  <a:schemeClr val="tx2">
                    <a:lumMod val="75000"/>
                  </a:schemeClr>
                </a:solidFill>
                <a:latin typeface="Aharoni" panose="02010803020104030203" pitchFamily="2" charset="-79"/>
                <a:cs typeface="Aharoni" panose="02010803020104030203" pitchFamily="2" charset="-79"/>
              </a:rPr>
              <a:t>felt more independent, able to work things out”</a:t>
            </a:r>
          </a:p>
        </p:txBody>
      </p:sp>
      <p:sp>
        <p:nvSpPr>
          <p:cNvPr id="6" name="TextBox 5"/>
          <p:cNvSpPr txBox="1"/>
          <p:nvPr/>
        </p:nvSpPr>
        <p:spPr>
          <a:xfrm>
            <a:off x="5292080" y="3718544"/>
            <a:ext cx="3418803" cy="1815882"/>
          </a:xfrm>
          <a:prstGeom prst="rect">
            <a:avLst/>
          </a:prstGeom>
          <a:noFill/>
        </p:spPr>
        <p:txBody>
          <a:bodyPr wrap="square" rtlCol="0">
            <a:spAutoFit/>
          </a:bodyPr>
          <a:lstStyle/>
          <a:p>
            <a:pPr algn="ctr"/>
            <a:r>
              <a:rPr lang="en-GB" sz="1600" dirty="0" smtClean="0">
                <a:solidFill>
                  <a:srgbClr val="931638"/>
                </a:solidFill>
              </a:rPr>
              <a:t>“Students </a:t>
            </a:r>
            <a:r>
              <a:rPr lang="en-GB" sz="1600" dirty="0">
                <a:solidFill>
                  <a:srgbClr val="931638"/>
                </a:solidFill>
              </a:rPr>
              <a:t>have changed, there is a changed atmosphere, a can do attitude, people want to learn and they know what’s going on</a:t>
            </a:r>
            <a:r>
              <a:rPr lang="en-GB" sz="1600" dirty="0" smtClean="0">
                <a:solidFill>
                  <a:srgbClr val="931638"/>
                </a:solidFill>
              </a:rPr>
              <a:t>” </a:t>
            </a:r>
          </a:p>
          <a:p>
            <a:pPr algn="ctr"/>
            <a:r>
              <a:rPr lang="en-GB" sz="1600" dirty="0" smtClean="0">
                <a:solidFill>
                  <a:srgbClr val="931638"/>
                </a:solidFill>
              </a:rPr>
              <a:t>(</a:t>
            </a:r>
            <a:r>
              <a:rPr lang="en-GB" sz="1600" dirty="0">
                <a:solidFill>
                  <a:srgbClr val="931638"/>
                </a:solidFill>
              </a:rPr>
              <a:t>ward manager)</a:t>
            </a:r>
          </a:p>
          <a:p>
            <a:pPr algn="ctr"/>
            <a:endParaRPr lang="en-GB" sz="1600" dirty="0">
              <a:solidFill>
                <a:schemeClr val="accent2"/>
              </a:solidFill>
            </a:endParaRPr>
          </a:p>
          <a:p>
            <a:pPr algn="ctr"/>
            <a:endParaRPr lang="en-GB" sz="1600" dirty="0"/>
          </a:p>
        </p:txBody>
      </p:sp>
      <p:sp>
        <p:nvSpPr>
          <p:cNvPr id="8" name="TextBox 7"/>
          <p:cNvSpPr txBox="1"/>
          <p:nvPr/>
        </p:nvSpPr>
        <p:spPr>
          <a:xfrm>
            <a:off x="3707904" y="5534426"/>
            <a:ext cx="4464496" cy="984885"/>
          </a:xfrm>
          <a:prstGeom prst="rect">
            <a:avLst/>
          </a:prstGeom>
          <a:noFill/>
        </p:spPr>
        <p:txBody>
          <a:bodyPr wrap="square" rtlCol="0">
            <a:spAutoFit/>
          </a:bodyPr>
          <a:lstStyle/>
          <a:p>
            <a:pPr algn="ctr"/>
            <a:r>
              <a:rPr lang="en-GB" sz="1400" b="1" dirty="0" smtClean="0"/>
              <a:t>“I love it now, I feel I can manage the process because I can think for myself, it makes it so much easier”</a:t>
            </a:r>
          </a:p>
          <a:p>
            <a:pPr algn="ctr"/>
            <a:endParaRPr lang="en-GB" sz="1600" dirty="0"/>
          </a:p>
        </p:txBody>
      </p:sp>
      <p:sp>
        <p:nvSpPr>
          <p:cNvPr id="9" name="TextBox 8"/>
          <p:cNvSpPr txBox="1"/>
          <p:nvPr/>
        </p:nvSpPr>
        <p:spPr>
          <a:xfrm>
            <a:off x="467544" y="3398438"/>
            <a:ext cx="3096344" cy="1477328"/>
          </a:xfrm>
          <a:prstGeom prst="rect">
            <a:avLst/>
          </a:prstGeom>
          <a:noFill/>
        </p:spPr>
        <p:txBody>
          <a:bodyPr wrap="square" rtlCol="0">
            <a:spAutoFit/>
          </a:bodyPr>
          <a:lstStyle/>
          <a:p>
            <a:pPr algn="ctr"/>
            <a:r>
              <a:rPr lang="en-GB" dirty="0" smtClean="0">
                <a:solidFill>
                  <a:schemeClr val="accent3">
                    <a:lumMod val="75000"/>
                  </a:schemeClr>
                </a:solidFill>
              </a:rPr>
              <a:t>“Before </a:t>
            </a:r>
            <a:r>
              <a:rPr lang="en-GB" dirty="0">
                <a:solidFill>
                  <a:schemeClr val="accent3">
                    <a:lumMod val="75000"/>
                  </a:schemeClr>
                </a:solidFill>
              </a:rPr>
              <a:t>I never used to think about all these little details, before I was so much more </a:t>
            </a:r>
            <a:r>
              <a:rPr lang="en-GB" dirty="0" smtClean="0">
                <a:solidFill>
                  <a:schemeClr val="accent3">
                    <a:lumMod val="75000"/>
                  </a:schemeClr>
                </a:solidFill>
              </a:rPr>
              <a:t>reserved”</a:t>
            </a:r>
            <a:endParaRPr lang="en-GB" dirty="0">
              <a:solidFill>
                <a:schemeClr val="accent3">
                  <a:lumMod val="75000"/>
                </a:schemeClr>
              </a:solidFill>
            </a:endParaRPr>
          </a:p>
          <a:p>
            <a:pPr algn="ctr"/>
            <a:endParaRPr lang="en-GB" dirty="0">
              <a:solidFill>
                <a:schemeClr val="accent3">
                  <a:lumMod val="75000"/>
                </a:schemeClr>
              </a:solidFill>
            </a:endParaRPr>
          </a:p>
        </p:txBody>
      </p:sp>
      <p:sp>
        <p:nvSpPr>
          <p:cNvPr id="10" name="TextBox 9"/>
          <p:cNvSpPr txBox="1"/>
          <p:nvPr/>
        </p:nvSpPr>
        <p:spPr>
          <a:xfrm>
            <a:off x="178397" y="1700808"/>
            <a:ext cx="2880320" cy="1323439"/>
          </a:xfrm>
          <a:prstGeom prst="rect">
            <a:avLst/>
          </a:prstGeom>
          <a:noFill/>
        </p:spPr>
        <p:txBody>
          <a:bodyPr wrap="square" rtlCol="0">
            <a:spAutoFit/>
          </a:bodyPr>
          <a:lstStyle/>
          <a:p>
            <a:pPr algn="ctr"/>
            <a:r>
              <a:rPr lang="en-GB" sz="1600" dirty="0" smtClean="0">
                <a:solidFill>
                  <a:schemeClr val="tx2">
                    <a:lumMod val="75000"/>
                  </a:schemeClr>
                </a:solidFill>
                <a:latin typeface="Aharoni" panose="02010803020104030203" pitchFamily="2" charset="-79"/>
                <a:cs typeface="Aharoni" panose="02010803020104030203" pitchFamily="2" charset="-79"/>
              </a:rPr>
              <a:t>“I </a:t>
            </a:r>
            <a:r>
              <a:rPr lang="en-GB" sz="1600" dirty="0">
                <a:solidFill>
                  <a:schemeClr val="tx2">
                    <a:lumMod val="75000"/>
                  </a:schemeClr>
                </a:solidFill>
                <a:latin typeface="Aharoni" panose="02010803020104030203" pitchFamily="2" charset="-79"/>
                <a:cs typeface="Aharoni" panose="02010803020104030203" pitchFamily="2" charset="-79"/>
              </a:rPr>
              <a:t>felt vulnerable at the start of the training, without the handholding, I thought ‘where’s my </a:t>
            </a:r>
            <a:r>
              <a:rPr lang="en-GB" sz="1600" dirty="0" smtClean="0">
                <a:solidFill>
                  <a:schemeClr val="tx2">
                    <a:lumMod val="75000"/>
                  </a:schemeClr>
                </a:solidFill>
                <a:latin typeface="Aharoni" panose="02010803020104030203" pitchFamily="2" charset="-79"/>
                <a:cs typeface="Aharoni" panose="02010803020104030203" pitchFamily="2" charset="-79"/>
              </a:rPr>
              <a:t>mentor’”</a:t>
            </a:r>
            <a:endParaRPr lang="en-GB" sz="1600" dirty="0">
              <a:solidFill>
                <a:schemeClr val="tx2">
                  <a:lumMod val="75000"/>
                </a:schemeClr>
              </a:solidFill>
              <a:latin typeface="Aharoni" panose="02010803020104030203" pitchFamily="2" charset="-79"/>
              <a:cs typeface="Aharoni" panose="02010803020104030203" pitchFamily="2" charset="-79"/>
            </a:endParaRPr>
          </a:p>
          <a:p>
            <a:pPr algn="ctr"/>
            <a:endParaRPr lang="en-GB" sz="1600" dirty="0"/>
          </a:p>
        </p:txBody>
      </p:sp>
      <p:sp>
        <p:nvSpPr>
          <p:cNvPr id="12" name="TextBox 11"/>
          <p:cNvSpPr txBox="1"/>
          <p:nvPr/>
        </p:nvSpPr>
        <p:spPr>
          <a:xfrm>
            <a:off x="6239303" y="1684678"/>
            <a:ext cx="2448272" cy="1077218"/>
          </a:xfrm>
          <a:prstGeom prst="rect">
            <a:avLst/>
          </a:prstGeom>
          <a:noFill/>
        </p:spPr>
        <p:txBody>
          <a:bodyPr wrap="square" rtlCol="0">
            <a:spAutoFit/>
          </a:bodyPr>
          <a:lstStyle/>
          <a:p>
            <a:pPr algn="ctr"/>
            <a:r>
              <a:rPr lang="en-GB" sz="1600" dirty="0" smtClean="0">
                <a:solidFill>
                  <a:schemeClr val="tx2"/>
                </a:solidFill>
              </a:rPr>
              <a:t>I can not believe how the first years develop, I was never as confident at this stage of training</a:t>
            </a:r>
            <a:endParaRPr lang="en-GB" sz="1600" dirty="0">
              <a:solidFill>
                <a:schemeClr val="tx2"/>
              </a:solidFill>
            </a:endParaRPr>
          </a:p>
        </p:txBody>
      </p:sp>
    </p:spTree>
    <p:extLst>
      <p:ext uri="{BB962C8B-B14F-4D97-AF65-F5344CB8AC3E}">
        <p14:creationId xmlns:p14="http://schemas.microsoft.com/office/powerpoint/2010/main" val="1684738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fee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613" y="2085728"/>
            <a:ext cx="11287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0" descr="feedback_fo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6164263"/>
            <a:ext cx="130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2" descr="feedb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3567" y="4573178"/>
            <a:ext cx="10001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3" descr="feedback 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173" y="3214441"/>
            <a:ext cx="1041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4"/>
          <p:cNvSpPr>
            <a:spLocks noGrp="1"/>
          </p:cNvSpPr>
          <p:nvPr>
            <p:ph type="title"/>
          </p:nvPr>
        </p:nvSpPr>
        <p:spPr>
          <a:xfrm>
            <a:off x="506412" y="454025"/>
            <a:ext cx="7723187" cy="719138"/>
          </a:xfrm>
        </p:spPr>
        <p:txBody>
          <a:bodyPr>
            <a:normAutofit fontScale="90000"/>
          </a:bodyPr>
          <a:lstStyle/>
          <a:p>
            <a:r>
              <a:rPr lang="en-GB" altLang="en-US" dirty="0" smtClean="0"/>
              <a:t/>
            </a:r>
            <a:br>
              <a:rPr lang="en-GB" altLang="en-US" dirty="0" smtClean="0"/>
            </a:br>
            <a:r>
              <a:rPr lang="en-GB" altLang="en-US" b="1" dirty="0" smtClean="0">
                <a:solidFill>
                  <a:srgbClr val="DD35A1"/>
                </a:solidFill>
              </a:rPr>
              <a:t>Any Questions?</a:t>
            </a:r>
            <a:br>
              <a:rPr lang="en-GB" altLang="en-US" b="1" dirty="0" smtClean="0">
                <a:solidFill>
                  <a:srgbClr val="DD35A1"/>
                </a:solidFill>
              </a:rPr>
            </a:br>
            <a:endParaRPr lang="en-GB" altLang="en-US" b="1" dirty="0" smtClean="0">
              <a:solidFill>
                <a:srgbClr val="DD35A1"/>
              </a:solidFill>
            </a:endParaRPr>
          </a:p>
        </p:txBody>
      </p:sp>
      <p:cxnSp>
        <p:nvCxnSpPr>
          <p:cNvPr id="8" name="Curved Connector 7"/>
          <p:cNvCxnSpPr/>
          <p:nvPr/>
        </p:nvCxnSpPr>
        <p:spPr bwMode="auto">
          <a:xfrm>
            <a:off x="719138" y="2662238"/>
            <a:ext cx="7117556" cy="3287042"/>
          </a:xfrm>
          <a:prstGeom prst="curvedConnector3">
            <a:avLst>
              <a:gd name="adj1" fmla="val 50000"/>
            </a:avLst>
          </a:prstGeom>
          <a:ln w="231775" cmpd="sng">
            <a:headEnd type="none" w="med" len="med"/>
            <a:tailEnd type="arrow"/>
          </a:ln>
          <a:extLst/>
        </p:spPr>
        <p:style>
          <a:lnRef idx="1">
            <a:schemeClr val="accent2"/>
          </a:lnRef>
          <a:fillRef idx="0">
            <a:schemeClr val="accent2"/>
          </a:fillRef>
          <a:effectRef idx="0">
            <a:schemeClr val="accent2"/>
          </a:effectRef>
          <a:fontRef idx="minor">
            <a:schemeClr val="tx1"/>
          </a:fontRef>
        </p:style>
      </p:cxnSp>
      <p:pic>
        <p:nvPicPr>
          <p:cNvPr id="18443" name="Picture 15" descr="hell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7163" y="1765300"/>
            <a:ext cx="2443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7" descr="wound dressi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2425" y="4327525"/>
            <a:ext cx="11715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9" descr="paperwork.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4305759"/>
            <a:ext cx="96043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5" descr="inspectin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87445" y="4640263"/>
            <a:ext cx="158908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4" descr="team talk.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90713" y="3456297"/>
            <a:ext cx="1516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6" descr="study.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66284" y="2792413"/>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8" descr="presentation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6063" y="1714500"/>
            <a:ext cx="189547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9" descr="team talk 3.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434978"/>
            <a:ext cx="11033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8109" y="5578325"/>
            <a:ext cx="1171875" cy="11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29086"/>
            <a:ext cx="1080921" cy="108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79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340768"/>
            <a:ext cx="3744416" cy="2585323"/>
          </a:xfrm>
          <a:prstGeom prst="rect">
            <a:avLst/>
          </a:prstGeom>
          <a:noFill/>
        </p:spPr>
        <p:txBody>
          <a:bodyPr wrap="square" rtlCol="0">
            <a:spAutoFit/>
          </a:bodyPr>
          <a:lstStyle/>
          <a:p>
            <a:pPr algn="ctr"/>
            <a:r>
              <a:rPr lang="en-GB" dirty="0" smtClean="0"/>
              <a:t>For more information about CLiP</a:t>
            </a:r>
          </a:p>
          <a:p>
            <a:pPr algn="ctr"/>
            <a:endParaRPr lang="en-GB" dirty="0"/>
          </a:p>
          <a:p>
            <a:pPr algn="ctr"/>
            <a:r>
              <a:rPr lang="en-GB" dirty="0" smtClean="0"/>
              <a:t>Please contact</a:t>
            </a:r>
          </a:p>
          <a:p>
            <a:pPr algn="ctr"/>
            <a:endParaRPr lang="en-GB" dirty="0"/>
          </a:p>
          <a:p>
            <a:pPr algn="ctr"/>
            <a:endParaRPr lang="en-GB" dirty="0"/>
          </a:p>
          <a:p>
            <a:pPr algn="ctr"/>
            <a:r>
              <a:rPr lang="en-GB" dirty="0" smtClean="0"/>
              <a:t>Jonty Kenward (Collaborative </a:t>
            </a:r>
            <a:r>
              <a:rPr lang="en-GB" smtClean="0"/>
              <a:t>Learning Manager) </a:t>
            </a:r>
            <a:r>
              <a:rPr lang="en-GB" dirty="0" smtClean="0"/>
              <a:t>on EXT: 8111 or email </a:t>
            </a:r>
            <a:r>
              <a:rPr lang="en-GB" dirty="0" smtClean="0">
                <a:hlinkClick r:id="rId2"/>
              </a:rPr>
              <a:t>jonty.kenward@lthtr.nhs.uk</a:t>
            </a:r>
            <a:endParaRPr lang="en-GB" dirty="0" smtClean="0"/>
          </a:p>
          <a:p>
            <a:pPr algn="ctr"/>
            <a:endParaRPr lang="en-GB" dirty="0"/>
          </a:p>
        </p:txBody>
      </p:sp>
      <p:pic>
        <p:nvPicPr>
          <p:cNvPr id="3" name="Picture 2"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73216"/>
            <a:ext cx="7439025" cy="1307008"/>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215983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73509"/>
            <a:ext cx="6696744" cy="461665"/>
          </a:xfrm>
          <a:prstGeom prst="rect">
            <a:avLst/>
          </a:prstGeom>
          <a:noFill/>
        </p:spPr>
        <p:txBody>
          <a:bodyPr wrap="square" rtlCol="0">
            <a:spAutoFit/>
          </a:bodyPr>
          <a:lstStyle/>
          <a:p>
            <a:pPr algn="ctr"/>
            <a:r>
              <a:rPr lang="en-GB" sz="2400" b="1" dirty="0" smtClean="0">
                <a:solidFill>
                  <a:srgbClr val="DD35A1"/>
                </a:solidFill>
              </a:rPr>
              <a:t>Aim and Objectives</a:t>
            </a:r>
            <a:endParaRPr lang="en-GB" sz="2400" b="1" dirty="0">
              <a:solidFill>
                <a:srgbClr val="DD35A1"/>
              </a:solidFill>
            </a:endParaRPr>
          </a:p>
        </p:txBody>
      </p:sp>
      <p:sp>
        <p:nvSpPr>
          <p:cNvPr id="4" name="TextBox 3"/>
          <p:cNvSpPr txBox="1"/>
          <p:nvPr/>
        </p:nvSpPr>
        <p:spPr>
          <a:xfrm>
            <a:off x="613520" y="835174"/>
            <a:ext cx="7992888" cy="6740307"/>
          </a:xfrm>
          <a:prstGeom prst="rect">
            <a:avLst/>
          </a:prstGeom>
          <a:noFill/>
        </p:spPr>
        <p:txBody>
          <a:bodyPr wrap="square" rtlCol="0">
            <a:spAutoFit/>
          </a:bodyPr>
          <a:lstStyle/>
          <a:p>
            <a:r>
              <a:rPr lang="en-GB" dirty="0" smtClean="0">
                <a:solidFill>
                  <a:srgbClr val="DD35A1"/>
                </a:solidFill>
              </a:rPr>
              <a:t>Aim</a:t>
            </a:r>
            <a:r>
              <a:rPr lang="en-GB" dirty="0" smtClean="0"/>
              <a:t> </a:t>
            </a:r>
          </a:p>
          <a:p>
            <a:endParaRPr lang="en-GB" dirty="0"/>
          </a:p>
          <a:p>
            <a:r>
              <a:rPr lang="en-GB" dirty="0" smtClean="0"/>
              <a:t>“ Our aim was to increase placement capacity, enhance student and mentor satisfaction and in turn improve the patient experience.”</a:t>
            </a:r>
          </a:p>
          <a:p>
            <a:endParaRPr lang="en-GB" dirty="0" smtClean="0"/>
          </a:p>
          <a:p>
            <a:r>
              <a:rPr lang="en-GB" dirty="0" smtClean="0">
                <a:solidFill>
                  <a:srgbClr val="DD35A1"/>
                </a:solidFill>
              </a:rPr>
              <a:t>Objectives ( at the end of today you will)</a:t>
            </a:r>
          </a:p>
          <a:p>
            <a:endParaRPr lang="en-GB" dirty="0" smtClean="0">
              <a:solidFill>
                <a:srgbClr val="DD35A1"/>
              </a:solidFill>
            </a:endParaRPr>
          </a:p>
          <a:p>
            <a:pPr marL="285750" indent="-285750">
              <a:buFont typeface="Arial" panose="020B0604020202020204" pitchFamily="34" charset="0"/>
              <a:buChar char="•"/>
            </a:pPr>
            <a:r>
              <a:rPr lang="en-GB" dirty="0" smtClean="0"/>
              <a:t>Discuss how the  Shape of Caring Report ( 2015) and the NMC’s </a:t>
            </a:r>
            <a:r>
              <a:rPr lang="en-GB" dirty="0"/>
              <a:t>p</a:t>
            </a:r>
            <a:r>
              <a:rPr lang="en-GB" dirty="0" smtClean="0"/>
              <a:t>lans to modernise the coaching / mentorship model by 2017 and how this will  affect the quality of student education.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Describe how placement capacity can be increased to provide an enhanced and different placement experience for both mentors and students.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Show how you can promote a quality learning environment that supports  individual learning requirements whilst enhancing patient care.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Explore  the potential to improve recruitment and retention.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How to set up a CLiP ward</a:t>
            </a:r>
          </a:p>
          <a:p>
            <a:pPr marL="285750" indent="-285750">
              <a:buFont typeface="Arial" panose="020B0604020202020204" pitchFamily="34" charset="0"/>
              <a:buChar char="•"/>
            </a:pPr>
            <a:endParaRPr lang="en-GB" dirty="0" smtClean="0"/>
          </a:p>
          <a:p>
            <a:endParaRPr lang="en-GB" dirty="0" smtClean="0">
              <a:solidFill>
                <a:srgbClr val="DD35A1"/>
              </a:solidFill>
            </a:endParaRPr>
          </a:p>
          <a:p>
            <a:endParaRPr lang="en-GB" dirty="0">
              <a:solidFill>
                <a:srgbClr val="DD35A1"/>
              </a:solidFill>
            </a:endParaRPr>
          </a:p>
          <a:p>
            <a:endParaRPr lang="en-GB" dirty="0">
              <a:solidFill>
                <a:srgbClr val="DD35A1"/>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6" name="Picture 5"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5511874" y="6129498"/>
            <a:ext cx="3168353" cy="504056"/>
          </a:xfrm>
          <a:prstGeom prst="rect">
            <a:avLst/>
          </a:prstGeom>
          <a:noFill/>
          <a:ln>
            <a:noFill/>
          </a:ln>
        </p:spPr>
      </p:pic>
    </p:spTree>
    <p:extLst>
      <p:ext uri="{BB962C8B-B14F-4D97-AF65-F5344CB8AC3E}">
        <p14:creationId xmlns:p14="http://schemas.microsoft.com/office/powerpoint/2010/main" val="100551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ontx004\AppData\Local\Microsoft\Windows\Temporary Internet Files\Content.IE5\LKY3GE10\great_id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01008"/>
            <a:ext cx="3000375" cy="3076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700808"/>
            <a:ext cx="7560840" cy="769441"/>
          </a:xfrm>
          <a:prstGeom prst="rect">
            <a:avLst/>
          </a:prstGeom>
          <a:noFill/>
        </p:spPr>
        <p:txBody>
          <a:bodyPr wrap="square" rtlCol="0">
            <a:spAutoFit/>
          </a:bodyPr>
          <a:lstStyle/>
          <a:p>
            <a:r>
              <a:rPr lang="en-GB" sz="4400" dirty="0" smtClean="0"/>
              <a:t>Where has this idea come from?</a:t>
            </a:r>
            <a:endParaRPr lang="en-GB" sz="4400" dirty="0"/>
          </a:p>
        </p:txBody>
      </p:sp>
      <p:pic>
        <p:nvPicPr>
          <p:cNvPr id="5" name="Picture 4" descr="HealthAcademy_EmailFooter_Final"/>
          <p:cNvPicPr/>
          <p:nvPr/>
        </p:nvPicPr>
        <p:blipFill>
          <a:blip r:embed="rId4">
            <a:extLst>
              <a:ext uri="{28A0092B-C50C-407E-A947-70E740481C1C}">
                <a14:useLocalDpi xmlns:a14="http://schemas.microsoft.com/office/drawing/2010/main" val="0"/>
              </a:ext>
            </a:extLst>
          </a:blip>
          <a:srcRect/>
          <a:stretch>
            <a:fillRect/>
          </a:stretch>
        </p:blipFill>
        <p:spPr bwMode="auto">
          <a:xfrm>
            <a:off x="755576" y="5869957"/>
            <a:ext cx="4068451" cy="792088"/>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426642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fld id="{D0FC1370-2A71-4BF7-AEFD-F5164577CE11}" type="datetime4">
              <a:rPr lang="en-US" smtClean="0"/>
              <a:pPr>
                <a:defRPr/>
              </a:pPr>
              <a:t>July 7, 2017</a:t>
            </a:fld>
            <a:endParaRPr lang="en-GB"/>
          </a:p>
        </p:txBody>
      </p:sp>
      <p:sp>
        <p:nvSpPr>
          <p:cNvPr id="3" name="Footer Placeholder 2"/>
          <p:cNvSpPr>
            <a:spLocks noGrp="1"/>
          </p:cNvSpPr>
          <p:nvPr>
            <p:ph type="ftr" sz="quarter" idx="11"/>
          </p:nvPr>
        </p:nvSpPr>
        <p:spPr/>
        <p:txBody>
          <a:bodyPr/>
          <a:lstStyle/>
          <a:p>
            <a:pPr>
              <a:defRPr/>
            </a:pPr>
            <a:r>
              <a:rPr lang="en-GB" smtClean="0"/>
              <a:t>c.lobo@uea.ac.uk</a:t>
            </a:r>
            <a:endParaRPr lang="en-GB"/>
          </a:p>
        </p:txBody>
      </p:sp>
    </p:spTree>
    <p:extLst>
      <p:ext uri="{BB962C8B-B14F-4D97-AF65-F5344CB8AC3E}">
        <p14:creationId xmlns:p14="http://schemas.microsoft.com/office/powerpoint/2010/main" val="56137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433194" y="260648"/>
            <a:ext cx="4011014" cy="1224136"/>
          </a:xfrm>
          <a:noFill/>
        </p:spPr>
        <p:txBody>
          <a:bodyPr/>
          <a:lstStyle/>
          <a:p>
            <a:r>
              <a:rPr lang="en-GB" altLang="en-US" dirty="0" smtClean="0"/>
              <a:t> </a:t>
            </a:r>
            <a:r>
              <a:rPr lang="en-GB" altLang="en-US" sz="4800" dirty="0" smtClean="0">
                <a:solidFill>
                  <a:srgbClr val="DD35A1"/>
                </a:solidFill>
              </a:rPr>
              <a:t>Drivers</a:t>
            </a:r>
          </a:p>
        </p:txBody>
      </p:sp>
      <p:pic>
        <p:nvPicPr>
          <p:cNvPr id="92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169" y="160156"/>
            <a:ext cx="2232025" cy="313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292293"/>
            <a:ext cx="2092325"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60156"/>
            <a:ext cx="21780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476" y="1563584"/>
            <a:ext cx="3961029"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4035" y="3401566"/>
            <a:ext cx="4319965" cy="3456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2588EA06-B9BE-4B99-8A90-D1D12FA9991E}" type="datetime4">
              <a:rPr lang="en-US" altLang="en-US" smtClean="0"/>
              <a:pPr>
                <a:defRPr/>
              </a:pPr>
              <a:t>July 7, 2017</a:t>
            </a:fld>
            <a:endParaRPr lang="en-US" altLang="en-US"/>
          </a:p>
        </p:txBody>
      </p:sp>
      <p:sp>
        <p:nvSpPr>
          <p:cNvPr id="3" name="Footer Placeholder 2"/>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70150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0" y="0"/>
            <a:ext cx="9144000" cy="1470025"/>
          </a:xfrm>
        </p:spPr>
        <p:txBody>
          <a:bodyPr/>
          <a:lstStyle/>
          <a:p>
            <a:r>
              <a:rPr lang="en-GB" altLang="en-US" dirty="0" smtClean="0"/>
              <a:t>Existing model of practice learning</a:t>
            </a:r>
          </a:p>
        </p:txBody>
      </p:sp>
      <p:graphicFrame>
        <p:nvGraphicFramePr>
          <p:cNvPr id="2" name="Diagram 1"/>
          <p:cNvGraphicFramePr/>
          <p:nvPr>
            <p:extLst>
              <p:ext uri="{D42A27DB-BD31-4B8C-83A1-F6EECF244321}">
                <p14:modId xmlns:p14="http://schemas.microsoft.com/office/powerpoint/2010/main" val="717209903"/>
              </p:ext>
            </p:extLst>
          </p:nvPr>
        </p:nvGraphicFramePr>
        <p:xfrm>
          <a:off x="323528" y="1556792"/>
          <a:ext cx="68042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Callout 5"/>
          <p:cNvSpPr/>
          <p:nvPr/>
        </p:nvSpPr>
        <p:spPr bwMode="auto">
          <a:xfrm>
            <a:off x="6930008" y="1615356"/>
            <a:ext cx="2016224" cy="1296144"/>
          </a:xfrm>
          <a:prstGeom prst="wedgeEllipseCallout">
            <a:avLst>
              <a:gd name="adj1" fmla="val -42879"/>
              <a:gd name="adj2" fmla="val 70339"/>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25000" dirty="0" smtClean="0">
                <a:ln>
                  <a:noFill/>
                </a:ln>
                <a:solidFill>
                  <a:schemeClr val="tx2"/>
                </a:solidFill>
                <a:effectLst/>
                <a:latin typeface="Times" panose="02020603050405020304" pitchFamily="18" charset="0"/>
              </a:rPr>
              <a:t>unbalanced</a:t>
            </a:r>
          </a:p>
        </p:txBody>
      </p:sp>
      <p:sp>
        <p:nvSpPr>
          <p:cNvPr id="22" name="Oval Callout 21"/>
          <p:cNvSpPr/>
          <p:nvPr/>
        </p:nvSpPr>
        <p:spPr bwMode="auto">
          <a:xfrm>
            <a:off x="6732240" y="3012976"/>
            <a:ext cx="2411760" cy="1296144"/>
          </a:xfrm>
          <a:prstGeom prst="wedgeEllipseCallout">
            <a:avLst>
              <a:gd name="adj1" fmla="val -46029"/>
              <a:gd name="adj2" fmla="val 62500"/>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25000" dirty="0" smtClean="0">
                <a:ln>
                  <a:noFill/>
                </a:ln>
                <a:solidFill>
                  <a:schemeClr val="tx2"/>
                </a:solidFill>
                <a:effectLst/>
                <a:latin typeface="Times" panose="02020603050405020304" pitchFamily="18" charset="0"/>
              </a:rPr>
              <a:t>unsustainable</a:t>
            </a:r>
          </a:p>
        </p:txBody>
      </p:sp>
      <p:sp>
        <p:nvSpPr>
          <p:cNvPr id="24" name="Oval Callout 23"/>
          <p:cNvSpPr/>
          <p:nvPr/>
        </p:nvSpPr>
        <p:spPr bwMode="auto">
          <a:xfrm>
            <a:off x="7020272" y="4581128"/>
            <a:ext cx="2016224" cy="1296144"/>
          </a:xfrm>
          <a:prstGeom prst="wedgeEllipseCallout">
            <a:avLst>
              <a:gd name="adj1" fmla="val -42879"/>
              <a:gd name="adj2" fmla="val 69359"/>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200" dirty="0" smtClean="0">
                <a:solidFill>
                  <a:schemeClr val="tx2"/>
                </a:solidFill>
                <a:latin typeface="Times" panose="02020603050405020304" pitchFamily="18" charset="0"/>
              </a:rPr>
              <a:t>costly</a:t>
            </a:r>
            <a:endParaRPr kumimoji="0" lang="en-GB" sz="3200" b="0" i="0" u="none" strike="noStrike" cap="none" normalizeH="0" baseline="-25000" dirty="0" smtClean="0">
              <a:ln>
                <a:noFill/>
              </a:ln>
              <a:solidFill>
                <a:schemeClr val="tx2"/>
              </a:solidFill>
              <a:effectLst/>
              <a:latin typeface="Times" panose="02020603050405020304" pitchFamily="18" charset="0"/>
            </a:endParaRPr>
          </a:p>
        </p:txBody>
      </p:sp>
      <p:sp>
        <p:nvSpPr>
          <p:cNvPr id="3" name="Date Placeholder 2"/>
          <p:cNvSpPr>
            <a:spLocks noGrp="1"/>
          </p:cNvSpPr>
          <p:nvPr>
            <p:ph type="dt" sz="half" idx="10"/>
          </p:nvPr>
        </p:nvSpPr>
        <p:spPr/>
        <p:txBody>
          <a:bodyPr/>
          <a:lstStyle/>
          <a:p>
            <a:pPr>
              <a:defRPr/>
            </a:pPr>
            <a:fld id="{695A020B-A8C8-49B9-980D-032840BCD066}" type="datetime4">
              <a:rPr lang="en-US" altLang="en-US" smtClean="0"/>
              <a:pPr>
                <a:defRPr/>
              </a:pPr>
              <a:t>July 7, 2017</a:t>
            </a:fld>
            <a:endParaRPr lang="en-US" altLang="en-US"/>
          </a:p>
        </p:txBody>
      </p:sp>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175690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rot="5400000">
            <a:off x="2391569" y="4717256"/>
            <a:ext cx="1257300" cy="369888"/>
          </a:xfrm>
          <a:prstGeom prst="rightArrow">
            <a:avLst/>
          </a:prstGeom>
          <a:solidFill>
            <a:srgbClr val="DD35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Title 1"/>
          <p:cNvSpPr>
            <a:spLocks noGrp="1"/>
          </p:cNvSpPr>
          <p:nvPr>
            <p:ph type="ctrTitle"/>
          </p:nvPr>
        </p:nvSpPr>
        <p:spPr>
          <a:xfrm>
            <a:off x="0" y="0"/>
            <a:ext cx="9144000" cy="1470025"/>
          </a:xfrm>
        </p:spPr>
        <p:txBody>
          <a:bodyPr/>
          <a:lstStyle/>
          <a:p>
            <a:r>
              <a:rPr lang="en-GB" altLang="en-US" dirty="0" smtClean="0"/>
              <a:t>Existing model of practice learning</a:t>
            </a:r>
          </a:p>
        </p:txBody>
      </p:sp>
      <p:sp>
        <p:nvSpPr>
          <p:cNvPr id="4" name="Right Arrow 3"/>
          <p:cNvSpPr/>
          <p:nvPr/>
        </p:nvSpPr>
        <p:spPr>
          <a:xfrm>
            <a:off x="3797300" y="3573463"/>
            <a:ext cx="2646363" cy="368300"/>
          </a:xfrm>
          <a:prstGeom prst="rightArrow">
            <a:avLst/>
          </a:prstGeom>
          <a:solidFill>
            <a:srgbClr val="DD35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p:cNvSpPr/>
          <p:nvPr/>
        </p:nvSpPr>
        <p:spPr>
          <a:xfrm>
            <a:off x="2132013" y="5548313"/>
            <a:ext cx="1776412"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6408738" y="3068638"/>
            <a:ext cx="1692275" cy="12700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3" name="TextBox 9"/>
          <p:cNvSpPr txBox="1">
            <a:spLocks noChangeArrowheads="1"/>
          </p:cNvSpPr>
          <p:nvPr/>
        </p:nvSpPr>
        <p:spPr bwMode="auto">
          <a:xfrm>
            <a:off x="2522538" y="5888038"/>
            <a:ext cx="1081087" cy="461665"/>
          </a:xfrm>
          <a:prstGeom prst="rect">
            <a:avLst/>
          </a:prstGeom>
          <a:solidFill>
            <a:schemeClr val="accent5">
              <a:lumMod val="60000"/>
              <a:lumOff val="40000"/>
            </a:schemeClr>
          </a:solidFill>
          <a:ln>
            <a:noFill/>
          </a:ln>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nSpc>
                <a:spcPct val="100000"/>
              </a:lnSpc>
              <a:spcBef>
                <a:spcPct val="0"/>
              </a:spcBef>
              <a:buClrTx/>
            </a:pPr>
            <a:r>
              <a:rPr lang="en-GB" altLang="en-US" dirty="0">
                <a:solidFill>
                  <a:srgbClr val="003E5A"/>
                </a:solidFill>
                <a:latin typeface="Times"/>
              </a:rPr>
              <a:t>Patient</a:t>
            </a:r>
            <a:r>
              <a:rPr lang="en-GB" altLang="en-US" sz="2400" dirty="0">
                <a:solidFill>
                  <a:srgbClr val="003E5A"/>
                </a:solidFill>
                <a:latin typeface="Times"/>
              </a:rPr>
              <a:t>s</a:t>
            </a:r>
          </a:p>
        </p:txBody>
      </p:sp>
      <p:sp>
        <p:nvSpPr>
          <p:cNvPr id="14344" name="TextBox 10"/>
          <p:cNvSpPr txBox="1">
            <a:spLocks noChangeArrowheads="1"/>
          </p:cNvSpPr>
          <p:nvPr/>
        </p:nvSpPr>
        <p:spPr bwMode="auto">
          <a:xfrm>
            <a:off x="6443663" y="3500438"/>
            <a:ext cx="15128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gn="ctr">
              <a:lnSpc>
                <a:spcPct val="100000"/>
              </a:lnSpc>
              <a:spcBef>
                <a:spcPct val="0"/>
              </a:spcBef>
              <a:buClrTx/>
            </a:pPr>
            <a:r>
              <a:rPr lang="en-GB" altLang="en-US" sz="2400">
                <a:solidFill>
                  <a:srgbClr val="003E5A"/>
                </a:solidFill>
                <a:latin typeface="Times"/>
              </a:rPr>
              <a:t>Student</a:t>
            </a:r>
          </a:p>
        </p:txBody>
      </p:sp>
      <p:sp>
        <p:nvSpPr>
          <p:cNvPr id="19" name="Oval 18"/>
          <p:cNvSpPr/>
          <p:nvPr/>
        </p:nvSpPr>
        <p:spPr>
          <a:xfrm>
            <a:off x="2084388" y="3154363"/>
            <a:ext cx="1712912"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Named Mentor</a:t>
            </a:r>
          </a:p>
        </p:txBody>
      </p:sp>
      <p:sp>
        <p:nvSpPr>
          <p:cNvPr id="18" name="Oval 17"/>
          <p:cNvSpPr/>
          <p:nvPr/>
        </p:nvSpPr>
        <p:spPr>
          <a:xfrm>
            <a:off x="2084388" y="1455738"/>
            <a:ext cx="1712912" cy="124936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Link Lecturer</a:t>
            </a:r>
          </a:p>
        </p:txBody>
      </p:sp>
      <p:cxnSp>
        <p:nvCxnSpPr>
          <p:cNvPr id="27" name="Straight Connector 26"/>
          <p:cNvCxnSpPr>
            <a:stCxn id="18" idx="4"/>
            <a:endCxn id="19" idx="0"/>
          </p:cNvCxnSpPr>
          <p:nvPr/>
        </p:nvCxnSpPr>
        <p:spPr>
          <a:xfrm flipH="1">
            <a:off x="2941638" y="2705100"/>
            <a:ext cx="0" cy="449263"/>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a:stCxn id="18" idx="6"/>
            <a:endCxn id="8" idx="0"/>
          </p:cNvCxnSpPr>
          <p:nvPr/>
        </p:nvCxnSpPr>
        <p:spPr>
          <a:xfrm>
            <a:off x="3797300" y="2079625"/>
            <a:ext cx="3457575" cy="989013"/>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a:stCxn id="5" idx="6"/>
            <a:endCxn id="8" idx="4"/>
          </p:cNvCxnSpPr>
          <p:nvPr/>
        </p:nvCxnSpPr>
        <p:spPr>
          <a:xfrm flipV="1">
            <a:off x="3908425" y="4338638"/>
            <a:ext cx="3346450" cy="1835150"/>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sp>
        <p:nvSpPr>
          <p:cNvPr id="20" name="Oval 19"/>
          <p:cNvSpPr/>
          <p:nvPr/>
        </p:nvSpPr>
        <p:spPr>
          <a:xfrm>
            <a:off x="4067175" y="2405063"/>
            <a:ext cx="1714500"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SOM</a:t>
            </a:r>
          </a:p>
        </p:txBody>
      </p:sp>
      <p:sp>
        <p:nvSpPr>
          <p:cNvPr id="2" name="Date Placeholder 1"/>
          <p:cNvSpPr>
            <a:spLocks noGrp="1"/>
          </p:cNvSpPr>
          <p:nvPr>
            <p:ph type="dt" sz="half" idx="10"/>
          </p:nvPr>
        </p:nvSpPr>
        <p:spPr/>
        <p:txBody>
          <a:bodyPr/>
          <a:lstStyle/>
          <a:p>
            <a:pPr>
              <a:defRPr/>
            </a:pPr>
            <a:fld id="{2FD9EFB1-EA8E-4614-AACF-B386E2693CC5}" type="datetime4">
              <a:rPr lang="en-US" altLang="en-US" smtClean="0"/>
              <a:pPr>
                <a:defRPr/>
              </a:pPr>
              <a:t>July 7, 2017</a:t>
            </a:fld>
            <a:endParaRPr lang="en-US" altLang="en-US"/>
          </a:p>
        </p:txBody>
      </p:sp>
      <p:pic>
        <p:nvPicPr>
          <p:cNvPr id="16" name="Picture 15" descr="HealthAcademy_EmailFooter_Final"/>
          <p:cNvPicPr/>
          <p:nvPr/>
        </p:nvPicPr>
        <p:blipFill>
          <a:blip r:embed="rId5">
            <a:extLst>
              <a:ext uri="{28A0092B-C50C-407E-A947-70E740481C1C}">
                <a14:useLocalDpi xmlns:a14="http://schemas.microsoft.com/office/drawing/2010/main" val="0"/>
              </a:ext>
            </a:extLst>
          </a:blip>
          <a:srcRect/>
          <a:stretch>
            <a:fillRect/>
          </a:stretch>
        </p:blipFill>
        <p:spPr bwMode="auto">
          <a:xfrm>
            <a:off x="5292080" y="6057106"/>
            <a:ext cx="3528391" cy="623020"/>
          </a:xfrm>
          <a:prstGeom prst="rect">
            <a:avLst/>
          </a:prstGeom>
          <a:noFill/>
          <a:ln>
            <a:noFill/>
          </a:ln>
        </p:spPr>
      </p:pic>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28125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7504" y="116632"/>
            <a:ext cx="8856984" cy="6624736"/>
          </a:xfrm>
          <a:prstGeom prst="rect">
            <a:avLst/>
          </a:prstGeom>
          <a:ln w="28575">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smtClean="0">
              <a:ln>
                <a:noFill/>
              </a:ln>
              <a:solidFill>
                <a:schemeClr val="tx1"/>
              </a:solidFill>
              <a:effectLst/>
              <a:latin typeface="Times" panose="02020603050405020304" pitchFamily="18" charset="0"/>
            </a:endParaRPr>
          </a:p>
        </p:txBody>
      </p:sp>
      <p:sp>
        <p:nvSpPr>
          <p:cNvPr id="15362" name="Title 1"/>
          <p:cNvSpPr>
            <a:spLocks noGrp="1"/>
          </p:cNvSpPr>
          <p:nvPr>
            <p:ph type="ctrTitle"/>
          </p:nvPr>
        </p:nvSpPr>
        <p:spPr>
          <a:xfrm>
            <a:off x="107950" y="206375"/>
            <a:ext cx="6696075" cy="893763"/>
          </a:xfrm>
        </p:spPr>
        <p:txBody>
          <a:bodyPr>
            <a:normAutofit fontScale="90000"/>
          </a:bodyPr>
          <a:lstStyle/>
          <a:p>
            <a:pPr algn="ctr"/>
            <a:r>
              <a:rPr lang="en-GB" altLang="en-US" dirty="0" smtClean="0">
                <a:solidFill>
                  <a:schemeClr val="accent5"/>
                </a:solidFill>
              </a:rPr>
              <a:t>Collaborative Learning in Practice </a:t>
            </a:r>
            <a:r>
              <a:rPr lang="en-GB" altLang="en-US" dirty="0" smtClean="0"/>
              <a:t>(</a:t>
            </a:r>
            <a:r>
              <a:rPr lang="en-GB" altLang="en-US" dirty="0" smtClean="0">
                <a:solidFill>
                  <a:srgbClr val="DD35A1"/>
                </a:solidFill>
              </a:rPr>
              <a:t>CLiP®</a:t>
            </a:r>
            <a:r>
              <a:rPr lang="en-GB" altLang="en-US" dirty="0" smtClean="0"/>
              <a:t>)</a:t>
            </a:r>
          </a:p>
        </p:txBody>
      </p:sp>
      <p:sp>
        <p:nvSpPr>
          <p:cNvPr id="4" name="Right Arrow 3"/>
          <p:cNvSpPr/>
          <p:nvPr/>
        </p:nvSpPr>
        <p:spPr>
          <a:xfrm>
            <a:off x="2268538" y="5280025"/>
            <a:ext cx="4824412" cy="368300"/>
          </a:xfrm>
          <a:prstGeom prst="rightArrow">
            <a:avLst/>
          </a:prstGeom>
          <a:solidFill>
            <a:srgbClr val="DD35A1"/>
          </a:solidFill>
          <a:ln>
            <a:solidFill>
              <a:srgbClr val="DD35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p:cNvSpPr/>
          <p:nvPr/>
        </p:nvSpPr>
        <p:spPr>
          <a:xfrm>
            <a:off x="7027863" y="4829175"/>
            <a:ext cx="1778000"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p:cNvSpPr/>
          <p:nvPr/>
        </p:nvSpPr>
        <p:spPr>
          <a:xfrm>
            <a:off x="250825" y="4829175"/>
            <a:ext cx="2017713"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3833813" y="4829175"/>
            <a:ext cx="1692275" cy="12700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lumMod val="75000"/>
                    <a:lumOff val="25000"/>
                  </a:schemeClr>
                </a:solidFill>
              </a:rPr>
              <a:t>All YEARS of Students</a:t>
            </a:r>
            <a:endParaRPr lang="en-GB" dirty="0">
              <a:solidFill>
                <a:schemeClr val="tx1">
                  <a:lumMod val="75000"/>
                  <a:lumOff val="25000"/>
                </a:schemeClr>
              </a:solidFill>
            </a:endParaRPr>
          </a:p>
        </p:txBody>
      </p:sp>
      <p:sp>
        <p:nvSpPr>
          <p:cNvPr id="15367" name="TextBox 8"/>
          <p:cNvSpPr txBox="1">
            <a:spLocks noChangeArrowheads="1"/>
          </p:cNvSpPr>
          <p:nvPr/>
        </p:nvSpPr>
        <p:spPr bwMode="auto">
          <a:xfrm>
            <a:off x="719138" y="5270500"/>
            <a:ext cx="1081087" cy="338138"/>
          </a:xfrm>
          <a:prstGeom prst="rect">
            <a:avLst/>
          </a:prstGeom>
          <a:solidFill>
            <a:schemeClr val="accent5">
              <a:lumMod val="60000"/>
              <a:lumOff val="40000"/>
            </a:schemeClr>
          </a:solidFill>
          <a:ln>
            <a:noFill/>
          </a:ln>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gn="ctr">
              <a:lnSpc>
                <a:spcPct val="100000"/>
              </a:lnSpc>
              <a:spcBef>
                <a:spcPct val="0"/>
              </a:spcBef>
              <a:buClrTx/>
            </a:pPr>
            <a:r>
              <a:rPr lang="en-GB" altLang="en-US" sz="2400">
                <a:solidFill>
                  <a:srgbClr val="003E5A"/>
                </a:solidFill>
                <a:latin typeface="Times"/>
              </a:rPr>
              <a:t>Coach</a:t>
            </a:r>
          </a:p>
        </p:txBody>
      </p:sp>
      <p:sp>
        <p:nvSpPr>
          <p:cNvPr id="15368" name="TextBox 9"/>
          <p:cNvSpPr txBox="1">
            <a:spLocks noChangeArrowheads="1"/>
          </p:cNvSpPr>
          <p:nvPr/>
        </p:nvSpPr>
        <p:spPr bwMode="auto">
          <a:xfrm>
            <a:off x="7343775" y="5302250"/>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nSpc>
                <a:spcPct val="100000"/>
              </a:lnSpc>
              <a:spcBef>
                <a:spcPct val="0"/>
              </a:spcBef>
              <a:buClrTx/>
            </a:pPr>
            <a:r>
              <a:rPr lang="en-GB" altLang="en-US" dirty="0">
                <a:solidFill>
                  <a:srgbClr val="003E5A"/>
                </a:solidFill>
                <a:latin typeface="Times"/>
              </a:rPr>
              <a:t>Patient</a:t>
            </a:r>
            <a:r>
              <a:rPr lang="en-GB" altLang="en-US" sz="2400" dirty="0">
                <a:solidFill>
                  <a:srgbClr val="003E5A"/>
                </a:solidFill>
                <a:latin typeface="Times"/>
              </a:rPr>
              <a:t>s</a:t>
            </a:r>
          </a:p>
        </p:txBody>
      </p:sp>
      <p:sp>
        <p:nvSpPr>
          <p:cNvPr id="12" name="Arc 11"/>
          <p:cNvSpPr/>
          <p:nvPr/>
        </p:nvSpPr>
        <p:spPr>
          <a:xfrm rot="10800000">
            <a:off x="1476375" y="5580063"/>
            <a:ext cx="6408738" cy="1000125"/>
          </a:xfrm>
          <a:prstGeom prst="arc">
            <a:avLst>
              <a:gd name="adj1" fmla="val 10861424"/>
              <a:gd name="adj2" fmla="val 0"/>
            </a:avLst>
          </a:prstGeom>
          <a:ln>
            <a:solidFill>
              <a:srgbClr val="DD35A1"/>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a:p>
        </p:txBody>
      </p:sp>
      <p:sp>
        <p:nvSpPr>
          <p:cNvPr id="13" name="Block Arc 12"/>
          <p:cNvSpPr/>
          <p:nvPr/>
        </p:nvSpPr>
        <p:spPr>
          <a:xfrm>
            <a:off x="1712115" y="6006260"/>
            <a:ext cx="5547208" cy="794802"/>
          </a:xfrm>
          <a:prstGeom prst="blockArc">
            <a:avLst>
              <a:gd name="adj1" fmla="val 11070771"/>
              <a:gd name="adj2" fmla="val 0"/>
              <a:gd name="adj3" fmla="val 25000"/>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panose="02020603050405020304" pitchFamily="18" charset="0"/>
              </a:rPr>
              <a:t>Care delivered to  patients through the students</a:t>
            </a:r>
          </a:p>
        </p:txBody>
      </p:sp>
      <p:sp>
        <p:nvSpPr>
          <p:cNvPr id="14" name="Arc 13"/>
          <p:cNvSpPr/>
          <p:nvPr/>
        </p:nvSpPr>
        <p:spPr>
          <a:xfrm>
            <a:off x="1000125" y="3749675"/>
            <a:ext cx="3529013" cy="2159000"/>
          </a:xfrm>
          <a:prstGeom prst="arc">
            <a:avLst>
              <a:gd name="adj1" fmla="val 10780944"/>
              <a:gd name="adj2" fmla="val 1"/>
            </a:avLst>
          </a:prstGeom>
          <a:ln>
            <a:solidFill>
              <a:srgbClr val="DD35A1"/>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a:p>
        </p:txBody>
      </p:sp>
      <p:sp>
        <p:nvSpPr>
          <p:cNvPr id="19" name="Oval 18"/>
          <p:cNvSpPr/>
          <p:nvPr/>
        </p:nvSpPr>
        <p:spPr>
          <a:xfrm>
            <a:off x="1914525" y="3124200"/>
            <a:ext cx="1712913"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Named Mentor</a:t>
            </a:r>
          </a:p>
        </p:txBody>
      </p:sp>
      <p:sp>
        <p:nvSpPr>
          <p:cNvPr id="20" name="Arc 19"/>
          <p:cNvSpPr/>
          <p:nvPr/>
        </p:nvSpPr>
        <p:spPr>
          <a:xfrm>
            <a:off x="250825" y="2122488"/>
            <a:ext cx="8555038" cy="5759450"/>
          </a:xfrm>
          <a:prstGeom prst="arc">
            <a:avLst>
              <a:gd name="adj1" fmla="val 10602500"/>
              <a:gd name="adj2" fmla="val 139396"/>
            </a:avLst>
          </a:prstGeom>
          <a:ln>
            <a:solidFill>
              <a:srgbClr val="DD35A1"/>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a:p>
        </p:txBody>
      </p:sp>
      <p:sp>
        <p:nvSpPr>
          <p:cNvPr id="18" name="Oval 17"/>
          <p:cNvSpPr/>
          <p:nvPr/>
        </p:nvSpPr>
        <p:spPr>
          <a:xfrm>
            <a:off x="250825" y="1457325"/>
            <a:ext cx="1712913"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Link Lecturer</a:t>
            </a:r>
          </a:p>
        </p:txBody>
      </p:sp>
      <p:sp>
        <p:nvSpPr>
          <p:cNvPr id="22" name="Oval 21"/>
          <p:cNvSpPr/>
          <p:nvPr/>
        </p:nvSpPr>
        <p:spPr>
          <a:xfrm>
            <a:off x="3875088" y="1649413"/>
            <a:ext cx="1712912"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Clinical Educator</a:t>
            </a:r>
          </a:p>
        </p:txBody>
      </p:sp>
      <p:cxnSp>
        <p:nvCxnSpPr>
          <p:cNvPr id="24" name="Straight Connector 23"/>
          <p:cNvCxnSpPr>
            <a:stCxn id="18" idx="6"/>
          </p:cNvCxnSpPr>
          <p:nvPr/>
        </p:nvCxnSpPr>
        <p:spPr>
          <a:xfrm>
            <a:off x="1963738" y="2082800"/>
            <a:ext cx="1911350" cy="39688"/>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a:stCxn id="18" idx="4"/>
            <a:endCxn id="19" idx="2"/>
          </p:cNvCxnSpPr>
          <p:nvPr/>
        </p:nvCxnSpPr>
        <p:spPr>
          <a:xfrm>
            <a:off x="1108075" y="2708275"/>
            <a:ext cx="806450" cy="1041400"/>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sp>
        <p:nvSpPr>
          <p:cNvPr id="21" name="Oval 20"/>
          <p:cNvSpPr/>
          <p:nvPr/>
        </p:nvSpPr>
        <p:spPr>
          <a:xfrm>
            <a:off x="1917700" y="2033588"/>
            <a:ext cx="1714500"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SOM</a:t>
            </a:r>
          </a:p>
        </p:txBody>
      </p:sp>
      <p:sp>
        <p:nvSpPr>
          <p:cNvPr id="3" name="Date Placeholder 2"/>
          <p:cNvSpPr>
            <a:spLocks noGrp="1"/>
          </p:cNvSpPr>
          <p:nvPr>
            <p:ph type="dt" sz="half" idx="10"/>
          </p:nvPr>
        </p:nvSpPr>
        <p:spPr/>
        <p:txBody>
          <a:bodyPr/>
          <a:lstStyle/>
          <a:p>
            <a:pPr>
              <a:defRPr/>
            </a:pPr>
            <a:fld id="{ECB6D64A-BE9A-496F-A7D5-E1451249FFBB}" type="datetime4">
              <a:rPr lang="en-US" altLang="en-US" smtClean="0"/>
              <a:pPr>
                <a:defRPr/>
              </a:pPr>
              <a:t>July 7, 2017</a:t>
            </a:fld>
            <a:endParaRPr lang="en-US" altLang="en-US"/>
          </a:p>
        </p:txBody>
      </p:sp>
    </p:spTree>
    <p:extLst>
      <p:ext uri="{BB962C8B-B14F-4D97-AF65-F5344CB8AC3E}">
        <p14:creationId xmlns:p14="http://schemas.microsoft.com/office/powerpoint/2010/main" val="1764708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en-GB" altLang="en-US" sz="3600" dirty="0" smtClean="0"/>
              <a:t>How does the CLiP® model facilitate coaching?</a:t>
            </a:r>
          </a:p>
        </p:txBody>
      </p:sp>
      <p:sp>
        <p:nvSpPr>
          <p:cNvPr id="11267" name="Content Placeholder 2"/>
          <p:cNvSpPr>
            <a:spLocks noGrp="1"/>
          </p:cNvSpPr>
          <p:nvPr>
            <p:ph idx="1"/>
          </p:nvPr>
        </p:nvSpPr>
        <p:spPr>
          <a:xfrm>
            <a:off x="539750" y="1770063"/>
            <a:ext cx="7942263" cy="836612"/>
          </a:xfrm>
        </p:spPr>
        <p:txBody>
          <a:bodyPr/>
          <a:lstStyle/>
          <a:p>
            <a:pPr eaLnBrk="1" hangingPunct="1"/>
            <a:r>
              <a:rPr lang="en-GB" altLang="en-US" sz="2400" dirty="0" smtClean="0"/>
              <a:t>Two key differences between the current model and CLiP® that enable this to happen:</a:t>
            </a:r>
          </a:p>
        </p:txBody>
      </p:sp>
      <p:graphicFrame>
        <p:nvGraphicFramePr>
          <p:cNvPr id="2" name="Diagram 1"/>
          <p:cNvGraphicFramePr/>
          <p:nvPr>
            <p:extLst>
              <p:ext uri="{D42A27DB-BD31-4B8C-83A1-F6EECF244321}">
                <p14:modId xmlns:p14="http://schemas.microsoft.com/office/powerpoint/2010/main" val="2024875876"/>
              </p:ext>
            </p:extLst>
          </p:nvPr>
        </p:nvGraphicFramePr>
        <p:xfrm>
          <a:off x="827584" y="2420888"/>
          <a:ext cx="7488633" cy="407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82471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1524</Words>
  <Application>Microsoft Office PowerPoint</Application>
  <PresentationFormat>On-screen Show (4:3)</PresentationFormat>
  <Paragraphs>209</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Aharoni</vt:lpstr>
      <vt:lpstr>Arial</vt:lpstr>
      <vt:lpstr>Calibri</vt:lpstr>
      <vt:lpstr>Times</vt:lpstr>
      <vt:lpstr>Office Theme</vt:lpstr>
      <vt:lpstr>Collaborative Learning in Practice</vt:lpstr>
      <vt:lpstr>PowerPoint Presentation</vt:lpstr>
      <vt:lpstr>PowerPoint Presentation</vt:lpstr>
      <vt:lpstr>PowerPoint Presentation</vt:lpstr>
      <vt:lpstr> Drivers</vt:lpstr>
      <vt:lpstr>Existing model of practice learning</vt:lpstr>
      <vt:lpstr>Existing model of practice learning</vt:lpstr>
      <vt:lpstr>Collaborative Learning in Practice (CLiP®)</vt:lpstr>
      <vt:lpstr>How does the CLiP® model facilitate coaching?</vt:lpstr>
      <vt:lpstr>What is coaching? </vt:lpstr>
      <vt:lpstr>PowerPoint Presentation</vt:lpstr>
      <vt:lpstr>The Benefits of Coaching</vt:lpstr>
      <vt:lpstr>Benefits of CLiP®</vt:lpstr>
      <vt:lpstr>PowerPoint Presentation</vt:lpstr>
      <vt:lpstr>Future of CLiP®</vt:lpstr>
      <vt:lpstr>PowerPoint Presentation</vt:lpstr>
      <vt:lpstr>Quotes from those on the project…</vt:lpstr>
      <vt:lpstr> Any Questions? </vt:lpstr>
      <vt:lpstr>PowerPoint Presentation</vt:lpstr>
    </vt:vector>
  </TitlesOfParts>
  <Company>Lancashire Teaching Hospitals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Learning in Practice</dc:title>
  <dc:creator>Kenward Jonty (LTHTR)</dc:creator>
  <cp:lastModifiedBy>Whiteboard Guest</cp:lastModifiedBy>
  <cp:revision>34</cp:revision>
  <dcterms:created xsi:type="dcterms:W3CDTF">2016-02-16T10:22:30Z</dcterms:created>
  <dcterms:modified xsi:type="dcterms:W3CDTF">2017-07-07T07:32:09Z</dcterms:modified>
</cp:coreProperties>
</file>