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2"/>
  </p:notesMasterIdLst>
  <p:sldIdLst>
    <p:sldId id="270" r:id="rId2"/>
    <p:sldId id="258" r:id="rId3"/>
    <p:sldId id="257" r:id="rId4"/>
    <p:sldId id="259" r:id="rId5"/>
    <p:sldId id="261" r:id="rId6"/>
    <p:sldId id="278" r:id="rId7"/>
    <p:sldId id="283" r:id="rId8"/>
    <p:sldId id="279" r:id="rId9"/>
    <p:sldId id="284" r:id="rId10"/>
    <p:sldId id="280" r:id="rId11"/>
    <p:sldId id="285" r:id="rId12"/>
    <p:sldId id="287" r:id="rId13"/>
    <p:sldId id="275" r:id="rId14"/>
    <p:sldId id="277" r:id="rId15"/>
    <p:sldId id="281" r:id="rId16"/>
    <p:sldId id="263" r:id="rId17"/>
    <p:sldId id="271" r:id="rId18"/>
    <p:sldId id="268" r:id="rId19"/>
    <p:sldId id="286"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 Crozier" initials="S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6666FF"/>
    <a:srgbClr val="9999FF"/>
    <a:srgbClr val="E4BCDC"/>
    <a:srgbClr val="0099FF"/>
    <a:srgbClr val="336699"/>
    <a:srgbClr val="ADE9AD"/>
    <a:srgbClr val="A4F2D1"/>
    <a:srgbClr val="F0FBE9"/>
    <a:srgbClr val="CF79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74" autoAdjust="0"/>
    <p:restoredTop sz="94660"/>
  </p:normalViewPr>
  <p:slideViewPr>
    <p:cSldViewPr snapToGrid="0">
      <p:cViewPr varScale="1">
        <p:scale>
          <a:sx n="100" d="100"/>
          <a:sy n="100" d="100"/>
        </p:scale>
        <p:origin x="102" y="8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2098E-97CB-491A-8756-32ED2376857B}" type="datetimeFigureOut">
              <a:rPr lang="en-GB" smtClean="0"/>
              <a:t>06/07/2017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74264-4630-4C71-85CE-4280D41C45AD}" type="slidenum">
              <a:rPr lang="en-GB" smtClean="0"/>
              <a:t>‹#›</a:t>
            </a:fld>
            <a:endParaRPr lang="en-GB"/>
          </a:p>
        </p:txBody>
      </p:sp>
    </p:spTree>
    <p:extLst>
      <p:ext uri="{BB962C8B-B14F-4D97-AF65-F5344CB8AC3E}">
        <p14:creationId xmlns:p14="http://schemas.microsoft.com/office/powerpoint/2010/main" val="205833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7/6/2017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7/6/2017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7/6/2017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7/6/2017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4BCD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31136" y="425167"/>
            <a:ext cx="7729728" cy="3209136"/>
          </a:xfrm>
        </p:spPr>
        <p:txBody>
          <a:bodyPr>
            <a:normAutofit/>
          </a:bodyPr>
          <a:lstStyle/>
          <a:p>
            <a:r>
              <a:rPr lang="en-GB" b="1" dirty="0"/>
              <a:t>‘‘</a:t>
            </a:r>
            <a:r>
              <a:rPr lang="en-GB" b="1" dirty="0">
                <a:latin typeface="Arial" panose="020B0604020202020204" pitchFamily="34" charset="0"/>
                <a:cs typeface="Arial" panose="020B0604020202020204" pitchFamily="34" charset="0"/>
              </a:rPr>
              <a:t>HOW do we enable Allied Health Professionals to access ‘Educator Trainer’ courses when funding is cut? - A study in a Northwest Foundation Trust. </a:t>
            </a:r>
            <a:r>
              <a:rPr lang="en-GB" b="1" dirty="0"/>
              <a:t>‘’</a:t>
            </a:r>
            <a:endParaRPr lang="en-GB" dirty="0"/>
          </a:p>
        </p:txBody>
      </p:sp>
      <p:sp>
        <p:nvSpPr>
          <p:cNvPr id="3" name="Content Placeholder 2"/>
          <p:cNvSpPr>
            <a:spLocks noGrp="1"/>
          </p:cNvSpPr>
          <p:nvPr>
            <p:ph sz="half" idx="1"/>
          </p:nvPr>
        </p:nvSpPr>
        <p:spPr>
          <a:xfrm>
            <a:off x="494072" y="3841954"/>
            <a:ext cx="5359612" cy="2485103"/>
          </a:xfrm>
        </p:spPr>
        <p:txBody>
          <a:bodyPr>
            <a:normAutofit/>
          </a:bodyPr>
          <a:lstStyle/>
          <a:p>
            <a:pPr marL="0" indent="0">
              <a:buNone/>
            </a:pPr>
            <a:endParaRPr lang="en-GB" sz="2800" dirty="0">
              <a:solidFill>
                <a:schemeClr val="tx1"/>
              </a:solidFill>
              <a:latin typeface="Arial" panose="020B0604020202020204" pitchFamily="34" charset="0"/>
              <a:cs typeface="Arial" panose="020B0604020202020204" pitchFamily="34" charset="0"/>
            </a:endParaRPr>
          </a:p>
          <a:p>
            <a:pPr marL="0" indent="0">
              <a:buNone/>
            </a:pPr>
            <a:r>
              <a:rPr lang="en-GB" sz="2800" b="1" dirty="0">
                <a:solidFill>
                  <a:schemeClr val="tx1"/>
                </a:solidFill>
                <a:latin typeface="Arial" panose="020B0604020202020204" pitchFamily="34" charset="0"/>
                <a:cs typeface="Arial" panose="020B0604020202020204" pitchFamily="34" charset="0"/>
              </a:rPr>
              <a:t>Multi-professional education of the future healthcare workforce</a:t>
            </a:r>
          </a:p>
          <a:p>
            <a:endParaRPr lang="en-GB" dirty="0"/>
          </a:p>
        </p:txBody>
      </p:sp>
      <p:sp>
        <p:nvSpPr>
          <p:cNvPr id="4" name="Content Placeholder 3"/>
          <p:cNvSpPr>
            <a:spLocks noGrp="1"/>
          </p:cNvSpPr>
          <p:nvPr>
            <p:ph sz="half" idx="2"/>
          </p:nvPr>
        </p:nvSpPr>
        <p:spPr>
          <a:xfrm>
            <a:off x="6338315" y="3782961"/>
            <a:ext cx="4899956" cy="2743199"/>
          </a:xfrm>
        </p:spPr>
        <p:txBody>
          <a:bodyPr>
            <a:normAutofit fontScale="92500"/>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b="1" dirty="0">
                <a:latin typeface="Arial" panose="020B0604020202020204" pitchFamily="34" charset="0"/>
                <a:cs typeface="Arial" panose="020B0604020202020204" pitchFamily="34" charset="0"/>
              </a:rPr>
              <a:t>Kay Crozier –kay.crozier@boltonft.nhs.uk</a:t>
            </a:r>
          </a:p>
          <a:p>
            <a:pPr marL="0" indent="0">
              <a:buNone/>
            </a:pPr>
            <a:r>
              <a:rPr lang="en-GB" sz="2800" b="1" dirty="0">
                <a:latin typeface="Arial" panose="020B0604020202020204" pitchFamily="34" charset="0"/>
                <a:cs typeface="Arial" panose="020B0604020202020204" pitchFamily="34" charset="0"/>
              </a:rPr>
              <a:t>Bolton NHS Foundation Trust/ </a:t>
            </a:r>
          </a:p>
          <a:p>
            <a:pPr marL="0" indent="0">
              <a:buNone/>
            </a:pPr>
            <a:r>
              <a:rPr lang="en-GB" sz="2800" b="1" dirty="0">
                <a:latin typeface="Arial" panose="020B0604020202020204" pitchFamily="34" charset="0"/>
                <a:cs typeface="Arial" panose="020B0604020202020204" pitchFamily="34" charset="0"/>
              </a:rPr>
              <a:t>University of Bolton 2017</a:t>
            </a:r>
          </a:p>
          <a:p>
            <a:endParaRPr lang="en-GB" dirty="0"/>
          </a:p>
        </p:txBody>
      </p:sp>
    </p:spTree>
    <p:extLst>
      <p:ext uri="{BB962C8B-B14F-4D97-AF65-F5344CB8AC3E}">
        <p14:creationId xmlns:p14="http://schemas.microsoft.com/office/powerpoint/2010/main" val="1175901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99FF">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3961" y="243348"/>
            <a:ext cx="11334136" cy="980768"/>
          </a:xfrm>
        </p:spPr>
        <p:txBody>
          <a:bodyPr/>
          <a:lstStyle/>
          <a:p>
            <a:r>
              <a:rPr lang="en-GB" dirty="0"/>
              <a:t>Data collection c Methodology</a:t>
            </a:r>
          </a:p>
        </p:txBody>
      </p:sp>
      <p:sp>
        <p:nvSpPr>
          <p:cNvPr id="3" name="Content Placeholder 2"/>
          <p:cNvSpPr>
            <a:spLocks noGrp="1"/>
          </p:cNvSpPr>
          <p:nvPr>
            <p:ph idx="1"/>
          </p:nvPr>
        </p:nvSpPr>
        <p:spPr>
          <a:xfrm>
            <a:off x="715297" y="1423219"/>
            <a:ext cx="11245645" cy="5125065"/>
          </a:xfrm>
        </p:spPr>
        <p:txBody>
          <a:bodyPr>
            <a:normAutofit/>
          </a:bodyPr>
          <a:lstStyle/>
          <a:p>
            <a:pPr marL="0" indent="0">
              <a:buNone/>
            </a:pPr>
            <a:r>
              <a:rPr lang="en-GB" sz="2800" b="1" u="sng" dirty="0">
                <a:latin typeface="Arial" panose="020B0604020202020204" pitchFamily="34" charset="0"/>
                <a:cs typeface="Arial" panose="020B0604020202020204" pitchFamily="34" charset="0"/>
              </a:rPr>
              <a:t>What Information required?</a:t>
            </a:r>
          </a:p>
          <a:p>
            <a:pPr marL="0" indent="0">
              <a:buNone/>
            </a:pPr>
            <a:r>
              <a:rPr lang="en-GB" sz="2800" dirty="0">
                <a:latin typeface="Arial" panose="020B0604020202020204" pitchFamily="34" charset="0"/>
                <a:cs typeface="Arial" panose="020B0604020202020204" pitchFamily="34" charset="0"/>
              </a:rPr>
              <a:t>Clarification of AHP Professional bodies / HCPC stance  on the ‘</a:t>
            </a:r>
            <a:r>
              <a:rPr lang="en-GB" sz="2800" dirty="0" err="1">
                <a:latin typeface="Arial" panose="020B0604020202020204" pitchFamily="34" charset="0"/>
                <a:cs typeface="Arial" panose="020B0604020202020204" pitchFamily="34" charset="0"/>
              </a:rPr>
              <a:t>UoB</a:t>
            </a:r>
            <a:r>
              <a:rPr lang="en-GB" sz="2800" dirty="0">
                <a:latin typeface="Arial" panose="020B0604020202020204" pitchFamily="34" charset="0"/>
                <a:cs typeface="Arial" panose="020B0604020202020204" pitchFamily="34" charset="0"/>
              </a:rPr>
              <a:t> inhouse NMC approved course’ being used for AHP’s</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b="1" u="sng" dirty="0">
                <a:latin typeface="Arial" panose="020B0604020202020204" pitchFamily="34" charset="0"/>
                <a:cs typeface="Arial" panose="020B0604020202020204" pitchFamily="34" charset="0"/>
              </a:rPr>
              <a:t>Why choose Data collection C method?</a:t>
            </a:r>
          </a:p>
          <a:p>
            <a:pPr marL="0" indent="0">
              <a:buNone/>
            </a:pPr>
            <a:r>
              <a:rPr lang="en-GB" sz="2800" dirty="0">
                <a:latin typeface="Arial" panose="020B0604020202020204" pitchFamily="34" charset="0"/>
                <a:cs typeface="Arial" panose="020B0604020202020204" pitchFamily="34" charset="0"/>
              </a:rPr>
              <a:t>Emails - answers could be stored electronically as evidence and for clarity</a:t>
            </a:r>
          </a:p>
          <a:p>
            <a:pPr marL="457200" indent="-457200">
              <a:buFont typeface="+mj-lt"/>
              <a:buAutoNum type="arabicPeriod"/>
            </a:pPr>
            <a:r>
              <a:rPr lang="en-GB" sz="2800" dirty="0">
                <a:latin typeface="Arial" panose="020B0604020202020204" pitchFamily="34" charset="0"/>
                <a:cs typeface="Arial" panose="020B0604020202020204" pitchFamily="34" charset="0"/>
              </a:rPr>
              <a:t>Standard email – sent to each AHP Professional body</a:t>
            </a:r>
          </a:p>
          <a:p>
            <a:pPr marL="457200" indent="-457200">
              <a:buFont typeface="+mj-lt"/>
              <a:buAutoNum type="arabicPeriod"/>
            </a:pPr>
            <a:r>
              <a:rPr lang="en-GB" sz="2800" dirty="0">
                <a:latin typeface="Arial" panose="020B0604020202020204" pitchFamily="34" charset="0"/>
                <a:cs typeface="Arial" panose="020B0604020202020204" pitchFamily="34" charset="0"/>
              </a:rPr>
              <a:t>Email seeking clarification from the HCPC regarding their standards / where AHPs can train to be educators </a:t>
            </a: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1758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99FF">
            <a:alpha val="72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C531721-DCBF-4D1C-9441-41BFA295B0E7}"/>
              </a:ext>
            </a:extLst>
          </p:cNvPr>
          <p:cNvSpPr>
            <a:spLocks noGrp="1"/>
          </p:cNvSpPr>
          <p:nvPr>
            <p:ph type="title"/>
          </p:nvPr>
        </p:nvSpPr>
        <p:spPr>
          <a:xfrm>
            <a:off x="400050" y="409575"/>
            <a:ext cx="11287125" cy="1209675"/>
          </a:xfrm>
          <a:solidFill>
            <a:schemeClr val="bg1">
              <a:alpha val="90000"/>
            </a:schemeClr>
          </a:solidFill>
          <a:ln>
            <a:solidFill>
              <a:srgbClr val="ADE9AD"/>
            </a:solidFill>
          </a:ln>
        </p:spPr>
        <p:txBody>
          <a:bodyPr/>
          <a:lstStyle/>
          <a:p>
            <a:r>
              <a:rPr lang="en-GB" dirty="0"/>
              <a:t>Email sent to Professional bodies </a:t>
            </a:r>
          </a:p>
        </p:txBody>
      </p:sp>
      <p:sp>
        <p:nvSpPr>
          <p:cNvPr id="5" name="Content Placeholder 4">
            <a:extLst>
              <a:ext uri="{FF2B5EF4-FFF2-40B4-BE49-F238E27FC236}">
                <a16:creationId xmlns:a16="http://schemas.microsoft.com/office/drawing/2014/main" xmlns="" id="{89F25B0E-6E17-461F-8D69-813382FF2402}"/>
              </a:ext>
            </a:extLst>
          </p:cNvPr>
          <p:cNvSpPr>
            <a:spLocks noGrp="1"/>
          </p:cNvSpPr>
          <p:nvPr>
            <p:ph idx="1"/>
          </p:nvPr>
        </p:nvSpPr>
        <p:spPr>
          <a:xfrm>
            <a:off x="498764" y="2047875"/>
            <a:ext cx="11081904" cy="4259407"/>
          </a:xfrm>
        </p:spPr>
        <p:txBody>
          <a:bodyPr>
            <a:normAutofit/>
          </a:bodyPr>
          <a:lstStyle/>
          <a:p>
            <a:pPr marL="0" indent="0">
              <a:buNone/>
            </a:pPr>
            <a:r>
              <a:rPr lang="en-GB" sz="2400" dirty="0">
                <a:latin typeface="Arial" panose="020B0604020202020204" pitchFamily="34" charset="0"/>
                <a:cs typeface="Arial" panose="020B0604020202020204" pitchFamily="34" charset="0"/>
              </a:rPr>
              <a:t>I am doing a project for My PGCE on action research and in particular looking at ‘How we ensure all educators have access to an Educators course in the climate of CPD money being cut’.</a:t>
            </a:r>
          </a:p>
          <a:p>
            <a:pPr marL="0" indent="0">
              <a:buNone/>
            </a:pPr>
            <a:r>
              <a:rPr lang="en-GB" sz="2400" dirty="0">
                <a:latin typeface="Arial" panose="020B0604020202020204" pitchFamily="34" charset="0"/>
                <a:cs typeface="Arial" panose="020B0604020202020204" pitchFamily="34" charset="0"/>
              </a:rPr>
              <a:t>Bolton FT run an in house MSLAP (affiliated to Bolton University rather than the Universities where the AHP schools are linked to) and I am looking at promoting the in house course to AHP’s as an alternative if the CPD money is not sufficient.</a:t>
            </a:r>
          </a:p>
          <a:p>
            <a:pPr marL="0" indent="0">
              <a:buNone/>
            </a:pPr>
            <a:r>
              <a:rPr lang="en-GB" sz="2400" dirty="0">
                <a:latin typeface="Arial" panose="020B0604020202020204" pitchFamily="34" charset="0"/>
                <a:cs typeface="Arial" panose="020B0604020202020204" pitchFamily="34" charset="0"/>
              </a:rPr>
              <a:t>Could you let me know your professional bodies’ stance on this as the HCPC only states. ‘Undertake initial practice educator preparation and training, facilitated by the education provider relevant to the profession’ -which the MSLAP would cover</a:t>
            </a:r>
          </a:p>
          <a:p>
            <a:endParaRPr lang="en-GB" dirty="0"/>
          </a:p>
        </p:txBody>
      </p:sp>
    </p:spTree>
    <p:extLst>
      <p:ext uri="{BB962C8B-B14F-4D97-AF65-F5344CB8AC3E}">
        <p14:creationId xmlns:p14="http://schemas.microsoft.com/office/powerpoint/2010/main" val="133605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99FF">
            <a:alpha val="82000"/>
          </a:srgbClr>
        </a:solidFill>
        <a:effectLst/>
      </p:bgPr>
    </p:bg>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xmlns="" id="{3F1ED38E-E8BD-4BCE-8494-DA9FC68D8603}"/>
              </a:ext>
            </a:extLst>
          </p:cNvPr>
          <p:cNvPicPr>
            <a:picLocks noChangeAspect="1"/>
          </p:cNvPicPr>
          <p:nvPr/>
        </p:nvPicPr>
        <p:blipFill>
          <a:blip r:embed="rId2"/>
          <a:stretch>
            <a:fillRect/>
          </a:stretch>
        </p:blipFill>
        <p:spPr>
          <a:xfrm>
            <a:off x="771525" y="914400"/>
            <a:ext cx="10620375" cy="5076825"/>
          </a:xfrm>
          <a:prstGeom prst="rect">
            <a:avLst/>
          </a:prstGeom>
        </p:spPr>
      </p:pic>
    </p:spTree>
    <p:extLst>
      <p:ext uri="{BB962C8B-B14F-4D97-AF65-F5344CB8AC3E}">
        <p14:creationId xmlns:p14="http://schemas.microsoft.com/office/powerpoint/2010/main" val="2508080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66CC">
            <a:alpha val="23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2232" y="287594"/>
            <a:ext cx="11688097" cy="1436431"/>
          </a:xfrm>
        </p:spPr>
        <p:txBody>
          <a:bodyPr>
            <a:normAutofit fontScale="90000"/>
          </a:bodyPr>
          <a:lstStyle/>
          <a:p>
            <a:r>
              <a:rPr lang="en-GB" dirty="0">
                <a:latin typeface="Arial" panose="020B0604020202020204" pitchFamily="34" charset="0"/>
                <a:cs typeface="Arial" panose="020B0604020202020204" pitchFamily="34" charset="0"/>
              </a:rPr>
              <a:t>Results – Key Themes               Data Collection ‘A’</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survey monkey questionnaire- Bolton FT AHP’s</a:t>
            </a:r>
          </a:p>
        </p:txBody>
      </p:sp>
      <p:sp>
        <p:nvSpPr>
          <p:cNvPr id="5" name="Content Placeholder 4"/>
          <p:cNvSpPr>
            <a:spLocks noGrp="1"/>
          </p:cNvSpPr>
          <p:nvPr>
            <p:ph idx="1"/>
          </p:nvPr>
        </p:nvSpPr>
        <p:spPr>
          <a:xfrm>
            <a:off x="162232" y="1838325"/>
            <a:ext cx="11915468" cy="4849813"/>
          </a:xfrm>
        </p:spPr>
        <p:txBody>
          <a:bodyPr>
            <a:normAutofit lnSpcReduction="10000"/>
          </a:bodyPr>
          <a:lstStyle/>
          <a:p>
            <a:pPr marL="0" indent="0">
              <a:buNone/>
            </a:pPr>
            <a:r>
              <a:rPr lang="en-GB" sz="2400" dirty="0">
                <a:latin typeface="Arial" panose="020B0604020202020204" pitchFamily="34" charset="0"/>
                <a:cs typeface="Arial" panose="020B0604020202020204" pitchFamily="34" charset="0"/>
              </a:rPr>
              <a:t>128/365 responded (35%) - 80.5% (103) had already done an educators course</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Choice of course included ‘the University linked to where students train’, ‘course meets Professional bodies regulations’, ‘Professional lead advised them to go’.</a:t>
            </a:r>
          </a:p>
          <a:p>
            <a:pPr marL="0" indent="0">
              <a:buNone/>
            </a:pPr>
            <a:r>
              <a:rPr lang="en-GB" sz="2400" dirty="0">
                <a:latin typeface="Arial" panose="020B0604020202020204" pitchFamily="34" charset="0"/>
                <a:cs typeface="Arial" panose="020B0604020202020204" pitchFamily="34" charset="0"/>
              </a:rPr>
              <a:t> </a:t>
            </a:r>
          </a:p>
          <a:p>
            <a:pPr marL="0" indent="0">
              <a:buNone/>
            </a:pPr>
            <a:r>
              <a:rPr lang="en-GB" sz="2400" dirty="0">
                <a:latin typeface="Arial" panose="020B0604020202020204" pitchFamily="34" charset="0"/>
                <a:cs typeface="Arial" panose="020B0604020202020204" pitchFamily="34" charset="0"/>
              </a:rPr>
              <a:t>Most staff have therefore attend Uni-professional courses (skewed as Multi-professional courses started 2014) </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92% staff agreed /strongly agreed course met their needs</a:t>
            </a:r>
          </a:p>
          <a:p>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82.4% unaware of ‘inhouse UoB NMC approved MSLAP course</a:t>
            </a:r>
          </a:p>
          <a:p>
            <a:endParaRPr lang="en-GB" dirty="0"/>
          </a:p>
        </p:txBody>
      </p:sp>
      <p:sp>
        <p:nvSpPr>
          <p:cNvPr id="6" name="Content Placeholder 5"/>
          <p:cNvSpPr>
            <a:spLocks noGrp="1"/>
          </p:cNvSpPr>
          <p:nvPr>
            <p:ph sz="half" idx="4294967295"/>
          </p:nvPr>
        </p:nvSpPr>
        <p:spPr>
          <a:xfrm flipV="1">
            <a:off x="6548438" y="2228851"/>
            <a:ext cx="5643562" cy="153014"/>
          </a:xfrm>
        </p:spPr>
        <p:txBody>
          <a:bodyPr>
            <a:normAutofit fontScale="25000" lnSpcReduction="20000"/>
          </a:bodyPr>
          <a:lstStyle/>
          <a:p>
            <a:endParaRPr lang="en-GB" dirty="0"/>
          </a:p>
          <a:p>
            <a:r>
              <a:rPr lang="en-GB" sz="2000" dirty="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8541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66CC">
            <a:alpha val="2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32737" y="313710"/>
            <a:ext cx="11554438" cy="1753215"/>
          </a:xfrm>
        </p:spPr>
        <p:txBody>
          <a:bodyPr>
            <a:normAutofit/>
          </a:bodyPr>
          <a:lstStyle/>
          <a:p>
            <a:r>
              <a:rPr lang="en-GB" dirty="0"/>
              <a:t>Results – Key Themes             Data Collection ‘B’</a:t>
            </a:r>
            <a:br>
              <a:rPr lang="en-GB" dirty="0"/>
            </a:br>
            <a:r>
              <a:rPr lang="en-GB" dirty="0"/>
              <a:t/>
            </a:r>
            <a:br>
              <a:rPr lang="en-GB" dirty="0"/>
            </a:br>
            <a:r>
              <a:rPr lang="en-GB" dirty="0"/>
              <a:t> questionnaire- </a:t>
            </a:r>
            <a:r>
              <a:rPr lang="en-GB" dirty="0" err="1"/>
              <a:t>Pef’s</a:t>
            </a:r>
            <a:r>
              <a:rPr lang="en-GB" dirty="0"/>
              <a:t> in the Northwest</a:t>
            </a:r>
          </a:p>
        </p:txBody>
      </p:sp>
      <p:sp>
        <p:nvSpPr>
          <p:cNvPr id="5" name="Content Placeholder 4"/>
          <p:cNvSpPr>
            <a:spLocks noGrp="1"/>
          </p:cNvSpPr>
          <p:nvPr>
            <p:ph sz="half" idx="1"/>
          </p:nvPr>
        </p:nvSpPr>
        <p:spPr>
          <a:xfrm>
            <a:off x="132736" y="2143125"/>
            <a:ext cx="5720948" cy="4508398"/>
          </a:xfrm>
        </p:spPr>
        <p:txBody>
          <a:bodyPr>
            <a:normAutofit fontScale="92500" lnSpcReduction="20000"/>
          </a:bodyPr>
          <a:lstStyle/>
          <a:p>
            <a:pPr marL="0" indent="0">
              <a:buNone/>
            </a:pPr>
            <a:r>
              <a:rPr lang="en-GB" sz="2800" dirty="0">
                <a:latin typeface="Arial" panose="020B0604020202020204" pitchFamily="34" charset="0"/>
                <a:cs typeface="Arial" panose="020B0604020202020204" pitchFamily="34" charset="0"/>
              </a:rPr>
              <a:t>13/16 Trust PEF teams answered</a:t>
            </a:r>
          </a:p>
          <a:p>
            <a:pPr marL="0" indent="0">
              <a:buNone/>
            </a:pPr>
            <a:r>
              <a:rPr lang="en-GB" sz="2800" dirty="0">
                <a:latin typeface="Arial" panose="020B0604020202020204" pitchFamily="34" charset="0"/>
                <a:cs typeface="Arial" panose="020B0604020202020204" pitchFamily="34" charset="0"/>
              </a:rPr>
              <a:t>A variety of  routes;1-7 days; Uni/ Multi-professional</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Most AHP’s choose  to do adapted AHP 2-3 day MSLAP course/ Uni-professional courses</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2 Trusts compulsory for AHPs to use ‘in house’ NMC approved MSLAP course</a:t>
            </a:r>
          </a:p>
          <a:p>
            <a:endParaRPr lang="en-GB" sz="2400" dirty="0">
              <a:latin typeface="Arial" panose="020B0604020202020204" pitchFamily="34" charset="0"/>
              <a:cs typeface="Arial" panose="020B0604020202020204" pitchFamily="34" charset="0"/>
            </a:endParaRPr>
          </a:p>
        </p:txBody>
      </p:sp>
      <p:sp>
        <p:nvSpPr>
          <p:cNvPr id="6" name="Content Placeholder 5"/>
          <p:cNvSpPr>
            <a:spLocks noGrp="1"/>
          </p:cNvSpPr>
          <p:nvPr>
            <p:ph sz="half" idx="2"/>
          </p:nvPr>
        </p:nvSpPr>
        <p:spPr>
          <a:xfrm>
            <a:off x="6134101" y="2143124"/>
            <a:ext cx="5738352" cy="4508399"/>
          </a:xfrm>
        </p:spPr>
        <p:txBody>
          <a:bodyPr>
            <a:normAutofit/>
          </a:bodyPr>
          <a:lstStyle/>
          <a:p>
            <a:pPr marL="0" indent="0">
              <a:buNone/>
            </a:pPr>
            <a:r>
              <a:rPr lang="en-GB" sz="2800" dirty="0">
                <a:latin typeface="Arial" panose="020B0604020202020204" pitchFamily="34" charset="0"/>
                <a:cs typeface="Arial" panose="020B0604020202020204" pitchFamily="34" charset="0"/>
              </a:rPr>
              <a:t>Some PEFs had little knowledge of where AHPs did educator courses</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Some trusts hold more than 1 licence /switch providers for MSLAP</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‘The MSLAP in not inclusive for AHP staff’</a:t>
            </a:r>
          </a:p>
          <a:p>
            <a:endParaRPr lang="en-GB" dirty="0"/>
          </a:p>
          <a:p>
            <a:endParaRPr lang="en-GB" dirty="0"/>
          </a:p>
        </p:txBody>
      </p:sp>
    </p:spTree>
    <p:extLst>
      <p:ext uri="{BB962C8B-B14F-4D97-AF65-F5344CB8AC3E}">
        <p14:creationId xmlns:p14="http://schemas.microsoft.com/office/powerpoint/2010/main" val="3715629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66CC">
            <a:alpha val="18000"/>
          </a:srgb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53961" y="221226"/>
            <a:ext cx="11533239" cy="2074299"/>
          </a:xfrm>
        </p:spPr>
        <p:txBody>
          <a:bodyPr>
            <a:normAutofit/>
          </a:bodyPr>
          <a:lstStyle/>
          <a:p>
            <a:r>
              <a:rPr lang="en-GB" dirty="0"/>
              <a:t>Results – Key Themes</a:t>
            </a:r>
            <a:br>
              <a:rPr lang="en-GB" dirty="0"/>
            </a:br>
            <a:r>
              <a:rPr lang="en-GB" dirty="0"/>
              <a:t> Data Collection </a:t>
            </a:r>
            <a:r>
              <a:rPr lang="en-GB"/>
              <a:t>‘c</a:t>
            </a:r>
            <a:br>
              <a:rPr lang="en-GB"/>
            </a:br>
            <a:r>
              <a:rPr lang="en-GB"/>
              <a:t>Email </a:t>
            </a:r>
            <a:r>
              <a:rPr lang="en-GB" dirty="0"/>
              <a:t>to 13 AHP Professional bodies – and HCPC Overarching body</a:t>
            </a:r>
          </a:p>
        </p:txBody>
      </p:sp>
      <p:sp>
        <p:nvSpPr>
          <p:cNvPr id="6" name="Content Placeholder 5"/>
          <p:cNvSpPr>
            <a:spLocks noGrp="1"/>
          </p:cNvSpPr>
          <p:nvPr>
            <p:ph idx="1"/>
          </p:nvPr>
        </p:nvSpPr>
        <p:spPr>
          <a:xfrm>
            <a:off x="353961" y="2667001"/>
            <a:ext cx="11695471" cy="3940276"/>
          </a:xfrm>
        </p:spPr>
        <p:txBody>
          <a:bodyPr>
            <a:normAutofit lnSpcReduction="10000"/>
          </a:bodyPr>
          <a:lstStyle/>
          <a:p>
            <a:r>
              <a:rPr lang="en-GB" sz="2800" dirty="0">
                <a:latin typeface="Arial" panose="020B0604020202020204" pitchFamily="34" charset="0"/>
                <a:cs typeface="Arial" panose="020B0604020202020204" pitchFamily="34" charset="0"/>
              </a:rPr>
              <a:t>Only 3 /13 of the AHP/HCS Professional bodies replied in time frame</a:t>
            </a:r>
          </a:p>
          <a:p>
            <a:r>
              <a:rPr lang="en-GB" sz="2800" dirty="0">
                <a:latin typeface="Arial" panose="020B0604020202020204" pitchFamily="34" charset="0"/>
                <a:cs typeface="Arial" panose="020B0604020202020204" pitchFamily="34" charset="0"/>
              </a:rPr>
              <a:t> </a:t>
            </a:r>
          </a:p>
          <a:p>
            <a:r>
              <a:rPr lang="en-GB" sz="2800" dirty="0">
                <a:latin typeface="Arial" panose="020B0604020202020204" pitchFamily="34" charset="0"/>
                <a:cs typeface="Arial" panose="020B0604020202020204" pitchFamily="34" charset="0"/>
              </a:rPr>
              <a:t>The researcher felt this was not a true representation of all Professional bodies, whose advice is paramount. </a:t>
            </a:r>
          </a:p>
          <a:p>
            <a:pPr marL="0" indent="0">
              <a:buNone/>
            </a:pPr>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All referred to the new 2016 HCPC guidelines, suggesting that the responsibility for providing or ratifying training is with the relevant University provider. </a:t>
            </a:r>
          </a:p>
          <a:p>
            <a:endParaRPr lang="en-GB" dirty="0"/>
          </a:p>
        </p:txBody>
      </p:sp>
    </p:spTree>
    <p:extLst>
      <p:ext uri="{BB962C8B-B14F-4D97-AF65-F5344CB8AC3E}">
        <p14:creationId xmlns:p14="http://schemas.microsoft.com/office/powerpoint/2010/main" val="1385819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99FF">
            <a:alpha val="4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4543" y="190500"/>
            <a:ext cx="11451207" cy="1409700"/>
          </a:xfrm>
        </p:spPr>
        <p:txBody>
          <a:bodyPr/>
          <a:lstStyle/>
          <a:p>
            <a:r>
              <a:rPr lang="en-GB" dirty="0"/>
              <a:t>Conclusion (1)</a:t>
            </a:r>
          </a:p>
        </p:txBody>
      </p:sp>
      <p:sp>
        <p:nvSpPr>
          <p:cNvPr id="3" name="Content Placeholder 2"/>
          <p:cNvSpPr>
            <a:spLocks noGrp="1"/>
          </p:cNvSpPr>
          <p:nvPr>
            <p:ph idx="1"/>
          </p:nvPr>
        </p:nvSpPr>
        <p:spPr>
          <a:xfrm>
            <a:off x="4107873" y="1981200"/>
            <a:ext cx="7773576" cy="4594326"/>
          </a:xfrm>
        </p:spPr>
        <p:txBody>
          <a:bodyPr>
            <a:normAutofit fontScale="85000" lnSpcReduction="20000"/>
          </a:bodyPr>
          <a:lstStyle/>
          <a:p>
            <a:r>
              <a:rPr lang="en-GB" sz="2800" dirty="0">
                <a:latin typeface="Arial" panose="020B0604020202020204" pitchFamily="34" charset="0"/>
                <a:cs typeface="Arial" panose="020B0604020202020204" pitchFamily="34" charset="0"/>
              </a:rPr>
              <a:t>AHP staff predominantly follow Professional body, University Provider or Professional leads advice, typically courses that have been tailored for AHP </a:t>
            </a:r>
          </a:p>
          <a:p>
            <a:pPr marL="0" indent="0">
              <a:buNone/>
            </a:pPr>
            <a:r>
              <a:rPr lang="en-GB" sz="2800" dirty="0">
                <a:latin typeface="Arial" panose="020B0604020202020204" pitchFamily="34" charset="0"/>
                <a:cs typeface="Arial" panose="020B0604020202020204" pitchFamily="34" charset="0"/>
              </a:rPr>
              <a:t> </a:t>
            </a:r>
          </a:p>
          <a:p>
            <a:r>
              <a:rPr lang="en-GB" sz="2800" dirty="0">
                <a:latin typeface="Arial" panose="020B0604020202020204" pitchFamily="34" charset="0"/>
                <a:cs typeface="Arial" panose="020B0604020202020204" pitchFamily="34" charset="0"/>
              </a:rPr>
              <a:t>82.4% unaware of inhouse  ‘UoB’ MSLAP course</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 A change in practice is occurring in the North West</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MSLAP needs to be tailored to meet requirements of AHP Professional body standards . </a:t>
            </a:r>
          </a:p>
          <a:p>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 </a:t>
            </a:r>
          </a:p>
          <a:p>
            <a:endParaRPr lang="en-GB" dirty="0"/>
          </a:p>
        </p:txBody>
      </p:sp>
      <p:pic>
        <p:nvPicPr>
          <p:cNvPr id="4" name="Picture 3" descr="A drawing of a person&#10;&#10;Description generated with high confidence">
            <a:extLst>
              <a:ext uri="{FF2B5EF4-FFF2-40B4-BE49-F238E27FC236}">
                <a16:creationId xmlns:a16="http://schemas.microsoft.com/office/drawing/2014/main" xmlns="" id="{724088BD-23CF-4457-89B4-B24E056DFCFC}"/>
              </a:ext>
            </a:extLst>
          </p:cNvPr>
          <p:cNvPicPr>
            <a:picLocks noChangeAspect="1"/>
          </p:cNvPicPr>
          <p:nvPr/>
        </p:nvPicPr>
        <p:blipFill>
          <a:blip r:embed="rId2"/>
          <a:stretch>
            <a:fillRect/>
          </a:stretch>
        </p:blipFill>
        <p:spPr>
          <a:xfrm>
            <a:off x="495485" y="1884218"/>
            <a:ext cx="3165578" cy="4364182"/>
          </a:xfrm>
          <a:prstGeom prst="rect">
            <a:avLst/>
          </a:prstGeom>
        </p:spPr>
      </p:pic>
    </p:spTree>
    <p:extLst>
      <p:ext uri="{BB962C8B-B14F-4D97-AF65-F5344CB8AC3E}">
        <p14:creationId xmlns:p14="http://schemas.microsoft.com/office/powerpoint/2010/main" val="299067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99FF">
            <a:alpha val="4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3297" y="276226"/>
            <a:ext cx="11603427" cy="1333500"/>
          </a:xfrm>
        </p:spPr>
        <p:txBody>
          <a:bodyPr/>
          <a:lstStyle/>
          <a:p>
            <a:r>
              <a:rPr lang="en-GB" dirty="0"/>
              <a:t>Conclusion (2)</a:t>
            </a:r>
          </a:p>
        </p:txBody>
      </p:sp>
      <p:sp>
        <p:nvSpPr>
          <p:cNvPr id="3" name="Content Placeholder 2"/>
          <p:cNvSpPr>
            <a:spLocks noGrp="1"/>
          </p:cNvSpPr>
          <p:nvPr>
            <p:ph idx="1"/>
          </p:nvPr>
        </p:nvSpPr>
        <p:spPr>
          <a:xfrm>
            <a:off x="293298" y="2076450"/>
            <a:ext cx="11363864" cy="4580615"/>
          </a:xfrm>
        </p:spPr>
        <p:txBody>
          <a:bodyPr>
            <a:normAutofit/>
          </a:bodyPr>
          <a:lstStyle/>
          <a:p>
            <a:r>
              <a:rPr lang="en-GB" sz="2800" dirty="0">
                <a:latin typeface="Arial" panose="020B0604020202020204" pitchFamily="34" charset="0"/>
                <a:cs typeface="Arial" panose="020B0604020202020204" pitchFamily="34" charset="0"/>
              </a:rPr>
              <a:t>No conclusive answer regarding what course AHP’s can attend due to the lack of response from the Professional bodies.</a:t>
            </a:r>
          </a:p>
          <a:p>
            <a:r>
              <a:rPr lang="en-GB" sz="2800" dirty="0">
                <a:latin typeface="Arial" panose="020B0604020202020204" pitchFamily="34" charset="0"/>
                <a:cs typeface="Arial" panose="020B0604020202020204" pitchFamily="34" charset="0"/>
              </a:rPr>
              <a:t>There are however clear recommendations from the HCPC (overarching governing body) that staff may be able to attend a course if permission is sought from individual AHP University Providers</a:t>
            </a:r>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The need for educating staff is paramount for the training of students and an area which needs to be addressed urgently</a:t>
            </a:r>
            <a:r>
              <a:rPr lang="en-GB" sz="2400" b="1" dirty="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91814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4BCDC"/>
        </a:solidFill>
        <a:effectLst/>
      </p:bgPr>
    </p:bg>
    <p:spTree>
      <p:nvGrpSpPr>
        <p:cNvPr id="1" name=""/>
        <p:cNvGrpSpPr/>
        <p:nvPr/>
      </p:nvGrpSpPr>
      <p:grpSpPr>
        <a:xfrm>
          <a:off x="0" y="0"/>
          <a:ext cx="0" cy="0"/>
          <a:chOff x="0" y="0"/>
          <a:chExt cx="0" cy="0"/>
        </a:xfrm>
      </p:grpSpPr>
      <p:sp>
        <p:nvSpPr>
          <p:cNvPr id="4" name="Rectangle 3"/>
          <p:cNvSpPr/>
          <p:nvPr/>
        </p:nvSpPr>
        <p:spPr>
          <a:xfrm>
            <a:off x="1106598" y="-3493789"/>
            <a:ext cx="9580816" cy="566950"/>
          </a:xfrm>
          <a:prstGeom prst="rect">
            <a:avLst/>
          </a:prstGeom>
        </p:spPr>
        <p:txBody>
          <a:bodyPr wrap="square">
            <a:spAutoFit/>
          </a:bodyPr>
          <a:lstStyle/>
          <a:p>
            <a:pPr>
              <a:lnSpc>
                <a:spcPct val="200000"/>
              </a:lnSpc>
              <a:spcAft>
                <a:spcPts val="1000"/>
              </a:spcAft>
            </a:pPr>
            <a:r>
              <a:rPr lang="en-GB" dirty="0">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a:xfrm>
            <a:off x="422031" y="353961"/>
            <a:ext cx="11394831" cy="1106129"/>
          </a:xfrm>
        </p:spPr>
        <p:txBody>
          <a:bodyPr/>
          <a:lstStyle/>
          <a:p>
            <a:r>
              <a:rPr lang="en-GB" dirty="0"/>
              <a:t>Recommendations</a:t>
            </a:r>
          </a:p>
        </p:txBody>
      </p:sp>
      <p:sp>
        <p:nvSpPr>
          <p:cNvPr id="3" name="Content Placeholder 2"/>
          <p:cNvSpPr>
            <a:spLocks noGrp="1"/>
          </p:cNvSpPr>
          <p:nvPr>
            <p:ph sz="half" idx="1"/>
          </p:nvPr>
        </p:nvSpPr>
        <p:spPr>
          <a:xfrm>
            <a:off x="258792" y="1460091"/>
            <a:ext cx="5594891" cy="5294670"/>
          </a:xfrm>
        </p:spPr>
        <p:txBody>
          <a:bodyPr>
            <a:noAutofit/>
          </a:bodyPr>
          <a:lstStyle/>
          <a:p>
            <a:pPr>
              <a:lnSpc>
                <a:spcPct val="200000"/>
              </a:lnSpc>
              <a:spcAft>
                <a:spcPts val="1000"/>
              </a:spcAft>
            </a:pPr>
            <a:r>
              <a:rPr lang="en-GB" sz="2000" dirty="0">
                <a:latin typeface="Arial" panose="020B0604020202020204" pitchFamily="34" charset="0"/>
                <a:ea typeface="Calibri" panose="020F0502020204030204" pitchFamily="34" charset="0"/>
                <a:cs typeface="Times New Roman" panose="02020603050405020304" pitchFamily="18" charset="0"/>
              </a:rPr>
              <a:t> ‘University Providers’ need to  endorse the course.</a:t>
            </a:r>
          </a:p>
          <a:p>
            <a:pPr marL="285750" indent="-285750">
              <a:lnSpc>
                <a:spcPct val="200000"/>
              </a:lnSpc>
              <a:spcAft>
                <a:spcPts val="1000"/>
              </a:spcAft>
            </a:pPr>
            <a:r>
              <a:rPr lang="en-GB" sz="2000" dirty="0">
                <a:latin typeface="Arial" panose="020B0604020202020204" pitchFamily="34" charset="0"/>
                <a:ea typeface="Calibri" panose="020F0502020204030204" pitchFamily="34" charset="0"/>
                <a:cs typeface="Times New Roman" panose="02020603050405020304" pitchFamily="18" charset="0"/>
              </a:rPr>
              <a:t>All professional groups should have access to a similar standard course</a:t>
            </a:r>
          </a:p>
          <a:p>
            <a:pPr marL="285750" indent="-285750">
              <a:lnSpc>
                <a:spcPct val="200000"/>
              </a:lnSpc>
              <a:spcAft>
                <a:spcPts val="1000"/>
              </a:spcAft>
            </a:pPr>
            <a:r>
              <a:rPr lang="en-GB" sz="2000" dirty="0">
                <a:latin typeface="Arial" panose="020B0604020202020204" pitchFamily="34" charset="0"/>
                <a:ea typeface="Calibri" panose="020F0502020204030204" pitchFamily="34" charset="0"/>
                <a:cs typeface="Times New Roman" panose="02020603050405020304" pitchFamily="18" charset="0"/>
              </a:rPr>
              <a:t>Courses should promote reflective thinking, support for the struggling / failing student and MDT collaborative practice via IPL</a:t>
            </a:r>
          </a:p>
        </p:txBody>
      </p:sp>
      <p:sp>
        <p:nvSpPr>
          <p:cNvPr id="5" name="Content Placeholder 4"/>
          <p:cNvSpPr>
            <a:spLocks noGrp="1"/>
          </p:cNvSpPr>
          <p:nvPr>
            <p:ph sz="half" idx="2"/>
          </p:nvPr>
        </p:nvSpPr>
        <p:spPr>
          <a:xfrm>
            <a:off x="6338315" y="1460090"/>
            <a:ext cx="5663904" cy="5294671"/>
          </a:xfrm>
        </p:spPr>
        <p:txBody>
          <a:bodyPr>
            <a:noAutofit/>
          </a:bodyPr>
          <a:lstStyle/>
          <a:p>
            <a:pPr marL="285750" indent="-285750">
              <a:lnSpc>
                <a:spcPct val="200000"/>
              </a:lnSpc>
              <a:spcAft>
                <a:spcPts val="1000"/>
              </a:spcAft>
            </a:pPr>
            <a:r>
              <a:rPr lang="en-GB" sz="2000" dirty="0">
                <a:latin typeface="Arial" panose="020B0604020202020204" pitchFamily="34" charset="0"/>
                <a:ea typeface="Calibri" panose="020F0502020204030204" pitchFamily="34" charset="0"/>
                <a:cs typeface="Arial" panose="020B0604020202020204" pitchFamily="34" charset="0"/>
              </a:rPr>
              <a:t>A course with portfolio may  generate a more rounded reflective practitioner and active learner. </a:t>
            </a:r>
          </a:p>
          <a:p>
            <a:pPr marL="285750" indent="-285750">
              <a:lnSpc>
                <a:spcPct val="200000"/>
              </a:lnSpc>
              <a:spcAft>
                <a:spcPts val="1000"/>
              </a:spcAft>
            </a:pPr>
            <a:r>
              <a:rPr lang="en-GB" sz="2000" dirty="0">
                <a:latin typeface="Arial" panose="020B0604020202020204" pitchFamily="34" charset="0"/>
                <a:ea typeface="Calibri" panose="020F0502020204030204" pitchFamily="34" charset="0"/>
                <a:cs typeface="Arial" panose="020B0604020202020204" pitchFamily="34" charset="0"/>
              </a:rPr>
              <a:t>A more inclusive approach to AHP/HCS’s is required </a:t>
            </a:r>
          </a:p>
          <a:p>
            <a:pPr marL="285750" indent="-285750">
              <a:lnSpc>
                <a:spcPct val="200000"/>
              </a:lnSpc>
              <a:spcAft>
                <a:spcPts val="1000"/>
              </a:spcAft>
            </a:pPr>
            <a:r>
              <a:rPr lang="en-GB" sz="2000" dirty="0">
                <a:latin typeface="Arial" panose="020B0604020202020204" pitchFamily="34" charset="0"/>
                <a:ea typeface="Calibri" panose="020F0502020204030204" pitchFamily="34" charset="0"/>
                <a:cs typeface="Arial" panose="020B0604020202020204" pitchFamily="34" charset="0"/>
              </a:rPr>
              <a:t>Staff employed to deliver the course should stem from multiple professions to reflect IPL</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4047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99FF">
            <a:alpha val="55000"/>
          </a:srgb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60D2C80-DEB3-4820-AC1A-C2758A551490}"/>
              </a:ext>
            </a:extLst>
          </p:cNvPr>
          <p:cNvSpPr>
            <a:spLocks noGrp="1"/>
          </p:cNvSpPr>
          <p:nvPr>
            <p:ph type="title"/>
          </p:nvPr>
        </p:nvSpPr>
        <p:spPr>
          <a:xfrm>
            <a:off x="207237" y="1261008"/>
            <a:ext cx="5459853" cy="1141497"/>
          </a:xfrm>
          <a:solidFill>
            <a:srgbClr val="9999FF"/>
          </a:solidFill>
        </p:spPr>
        <p:txBody>
          <a:bodyPr/>
          <a:lstStyle/>
          <a:p>
            <a:r>
              <a:rPr lang="en-GB" dirty="0"/>
              <a:t>Possible Solutions </a:t>
            </a:r>
          </a:p>
        </p:txBody>
      </p:sp>
      <p:sp>
        <p:nvSpPr>
          <p:cNvPr id="6" name="Content Placeholder 5">
            <a:extLst>
              <a:ext uri="{FF2B5EF4-FFF2-40B4-BE49-F238E27FC236}">
                <a16:creationId xmlns:a16="http://schemas.microsoft.com/office/drawing/2014/main" xmlns="" id="{2F3DBBE5-CFA7-46FF-AECB-31166C4861B7}"/>
              </a:ext>
            </a:extLst>
          </p:cNvPr>
          <p:cNvSpPr>
            <a:spLocks noGrp="1"/>
          </p:cNvSpPr>
          <p:nvPr>
            <p:ph idx="1"/>
          </p:nvPr>
        </p:nvSpPr>
        <p:spPr>
          <a:xfrm>
            <a:off x="6134099" y="352425"/>
            <a:ext cx="5953125" cy="6505575"/>
          </a:xfrm>
        </p:spPr>
        <p:txBody>
          <a:bodyPr>
            <a:noAutofit/>
          </a:bodyPr>
          <a:lstStyle/>
          <a:p>
            <a:r>
              <a:rPr lang="en-GB" sz="2400" dirty="0">
                <a:latin typeface="Arial" panose="020B0604020202020204" pitchFamily="34" charset="0"/>
                <a:cs typeface="Arial" panose="020B0604020202020204" pitchFamily="34" charset="0"/>
              </a:rPr>
              <a:t>Increase access to in house MSLAP course for AHP’s employed by Bolton NHS FT</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Work collaboratively with Educators from University/Trust to strengthen the Multi-professional focus in delivery of the existing MSLAP course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Develop and agree a Trust ‘learning needs analysis’ to monitor and review equitable access to the MSLAP course to ensure Professional body/service needs and requirements met  </a:t>
            </a:r>
          </a:p>
        </p:txBody>
      </p:sp>
      <p:pic>
        <p:nvPicPr>
          <p:cNvPr id="4" name="Picture 3" descr="A sign on a pole&#10;&#10;Description generated with very high confidence">
            <a:extLst>
              <a:ext uri="{FF2B5EF4-FFF2-40B4-BE49-F238E27FC236}">
                <a16:creationId xmlns:a16="http://schemas.microsoft.com/office/drawing/2014/main" xmlns="" id="{C8CFD2E5-20D9-4BDE-86C7-F678E02C2F8A}"/>
              </a:ext>
            </a:extLst>
          </p:cNvPr>
          <p:cNvPicPr>
            <a:picLocks noChangeAspect="1"/>
          </p:cNvPicPr>
          <p:nvPr/>
        </p:nvPicPr>
        <p:blipFill rotWithShape="1">
          <a:blip r:embed="rId2"/>
          <a:srcRect t="6413" r="-1" b="26520"/>
          <a:stretch/>
        </p:blipFill>
        <p:spPr>
          <a:xfrm>
            <a:off x="207237" y="3052690"/>
            <a:ext cx="5459853" cy="3205835"/>
          </a:xfrm>
          <a:prstGeom prst="rect">
            <a:avLst/>
          </a:prstGeom>
        </p:spPr>
      </p:pic>
    </p:spTree>
    <p:extLst>
      <p:ext uri="{BB962C8B-B14F-4D97-AF65-F5344CB8AC3E}">
        <p14:creationId xmlns:p14="http://schemas.microsoft.com/office/powerpoint/2010/main" val="177713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4BCD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The Issue unfolding</a:t>
            </a:r>
          </a:p>
        </p:txBody>
      </p:sp>
      <p:sp>
        <p:nvSpPr>
          <p:cNvPr id="3" name="Content Placeholder 2"/>
          <p:cNvSpPr>
            <a:spLocks noGrp="1"/>
          </p:cNvSpPr>
          <p:nvPr>
            <p:ph sz="half" idx="1"/>
          </p:nvPr>
        </p:nvSpPr>
        <p:spPr>
          <a:xfrm>
            <a:off x="331840" y="2638043"/>
            <a:ext cx="5521844" cy="3998729"/>
          </a:xfrm>
        </p:spPr>
        <p:txBody>
          <a:bodyPr>
            <a:noAutofit/>
          </a:bodyPr>
          <a:lstStyle/>
          <a:p>
            <a:pPr marL="0" indent="0">
              <a:buNone/>
            </a:pPr>
            <a:r>
              <a:rPr lang="en-GB" sz="2800" dirty="0">
                <a:latin typeface="Arial" panose="020B0604020202020204" pitchFamily="34" charset="0"/>
                <a:cs typeface="Arial" panose="020B0604020202020204" pitchFamily="34" charset="0"/>
              </a:rPr>
              <a:t>Allied Health Professional (AHP) staff undertake a course to prepare them supervising/assessing students </a:t>
            </a:r>
          </a:p>
          <a:p>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Courses are funded by monies  have recently been cut</a:t>
            </a:r>
            <a:r>
              <a:rPr lang="en-GB" sz="2400" dirty="0">
                <a:latin typeface="Arial" panose="020B0604020202020204" pitchFamily="34" charset="0"/>
                <a:cs typeface="Arial" panose="020B0604020202020204" pitchFamily="34" charset="0"/>
              </a:rPr>
              <a:t>. </a:t>
            </a:r>
          </a:p>
        </p:txBody>
      </p:sp>
      <p:sp>
        <p:nvSpPr>
          <p:cNvPr id="4" name="Content Placeholder 3"/>
          <p:cNvSpPr>
            <a:spLocks noGrp="1"/>
          </p:cNvSpPr>
          <p:nvPr>
            <p:ph sz="half" idx="2"/>
          </p:nvPr>
        </p:nvSpPr>
        <p:spPr>
          <a:xfrm>
            <a:off x="6338315" y="2638042"/>
            <a:ext cx="5379279" cy="3998731"/>
          </a:xfrm>
        </p:spPr>
        <p:txBody>
          <a:bodyPr>
            <a:normAutofit/>
          </a:bodyPr>
          <a:lstStyle/>
          <a:p>
            <a:pPr marL="0" indent="0">
              <a:buNone/>
            </a:pPr>
            <a:r>
              <a:rPr lang="en-GB" sz="2800" dirty="0">
                <a:latin typeface="Arial" panose="020B0604020202020204" pitchFamily="34" charset="0"/>
                <a:cs typeface="Arial" panose="020B0604020202020204" pitchFamily="34" charset="0"/>
              </a:rPr>
              <a:t>There is a shortage of placement providers within the region for AHP students . </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This will rise with a shortage of Practice Educators to supervise them </a:t>
            </a:r>
          </a:p>
        </p:txBody>
      </p:sp>
    </p:spTree>
    <p:extLst>
      <p:ext uri="{BB962C8B-B14F-4D97-AF65-F5344CB8AC3E}">
        <p14:creationId xmlns:p14="http://schemas.microsoft.com/office/powerpoint/2010/main" val="1652553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66CC">
            <a:alpha val="42000"/>
          </a:srgb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583436" y="1895169"/>
            <a:ext cx="4270248" cy="45719"/>
          </a:xfrm>
        </p:spPr>
        <p:txBody>
          <a:bodyPr>
            <a:normAutofit fontScale="25000" lnSpcReduction="20000"/>
          </a:bodyPr>
          <a:lstStyle/>
          <a:p>
            <a:r>
              <a:rPr lang="en-GB" dirty="0"/>
              <a:t>   </a:t>
            </a:r>
          </a:p>
        </p:txBody>
      </p:sp>
      <p:sp>
        <p:nvSpPr>
          <p:cNvPr id="3" name="Content Placeholder 2"/>
          <p:cNvSpPr>
            <a:spLocks noGrp="1"/>
          </p:cNvSpPr>
          <p:nvPr>
            <p:ph sz="half" idx="2"/>
          </p:nvPr>
        </p:nvSpPr>
        <p:spPr>
          <a:xfrm>
            <a:off x="142875" y="1656209"/>
            <a:ext cx="5710809" cy="5061682"/>
          </a:xfrm>
        </p:spPr>
        <p:txBody>
          <a:bodyPr>
            <a:normAutofit lnSpcReduction="10000"/>
          </a:bodyPr>
          <a:lstStyle/>
          <a:p>
            <a:pPr marL="0" indent="0">
              <a:buNone/>
            </a:pPr>
            <a:r>
              <a:rPr lang="en-GB" sz="2400" dirty="0">
                <a:latin typeface="Arial" panose="020B0604020202020204" pitchFamily="34" charset="0"/>
                <a:cs typeface="Arial" panose="020B0604020202020204" pitchFamily="34" charset="0"/>
              </a:rPr>
              <a:t>Permission </a:t>
            </a:r>
            <a:r>
              <a:rPr lang="en-GB" sz="2400" dirty="0" err="1">
                <a:latin typeface="Arial" panose="020B0604020202020204" pitchFamily="34" charset="0"/>
                <a:cs typeface="Arial" panose="020B0604020202020204" pitchFamily="34" charset="0"/>
              </a:rPr>
              <a:t>UoS</a:t>
            </a:r>
            <a:r>
              <a:rPr lang="en-GB" sz="2400" dirty="0">
                <a:latin typeface="Arial" panose="020B0604020202020204" pitchFamily="34" charset="0"/>
                <a:cs typeface="Arial" panose="020B0604020202020204" pitchFamily="34" charset="0"/>
              </a:rPr>
              <a:t> (PT/OT) &amp; MMU (PT) to inhouse UoB NMC approved MSLAP as a </a:t>
            </a:r>
            <a:r>
              <a:rPr lang="en-GB" sz="2400">
                <a:latin typeface="Arial" panose="020B0604020202020204" pitchFamily="34" charset="0"/>
                <a:cs typeface="Arial" panose="020B0604020202020204" pitchFamily="34" charset="0"/>
              </a:rPr>
              <a:t>pilot</a:t>
            </a:r>
            <a:r>
              <a:rPr lang="en-GB" sz="2400" smtClean="0">
                <a:latin typeface="Arial" panose="020B0604020202020204" pitchFamily="34" charset="0"/>
                <a:cs typeface="Arial" panose="020B0604020202020204" pitchFamily="34" charset="0"/>
              </a:rPr>
              <a:t>.</a:t>
            </a:r>
          </a:p>
          <a:p>
            <a:pPr marL="0" indent="0">
              <a:buNone/>
            </a:pPr>
            <a:endParaRPr lang="en-GB" sz="2400" dirty="0" smtClean="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Increased joint working between Trust &amp; University- to access course (NCB)</a:t>
            </a: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 </a:t>
            </a:r>
          </a:p>
          <a:p>
            <a:pPr marL="0" indent="0">
              <a:buNone/>
            </a:pPr>
            <a:r>
              <a:rPr lang="en-GB" sz="2400" dirty="0" err="1" smtClean="0">
                <a:latin typeface="Arial" panose="020B0604020202020204" pitchFamily="34" charset="0"/>
                <a:cs typeface="Arial" panose="020B0604020202020204" pitchFamily="34" charset="0"/>
              </a:rPr>
              <a:t>UoS</a:t>
            </a:r>
            <a:r>
              <a:rPr lang="en-GB" sz="2400" dirty="0" smtClean="0">
                <a:latin typeface="Arial" panose="020B0604020202020204" pitchFamily="34" charset="0"/>
                <a:cs typeface="Arial" panose="020B0604020202020204" pitchFamily="34" charset="0"/>
              </a:rPr>
              <a:t> School </a:t>
            </a:r>
            <a:r>
              <a:rPr lang="en-GB" sz="2400" dirty="0">
                <a:latin typeface="Arial" panose="020B0604020202020204" pitchFamily="34" charset="0"/>
                <a:cs typeface="Arial" panose="020B0604020202020204" pitchFamily="34" charset="0"/>
              </a:rPr>
              <a:t>of Podiatry have opted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advertise a 1 day free course for Podiatry Educators </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Scoping PT/OT/RAD/POD</a:t>
            </a:r>
          </a:p>
          <a:p>
            <a:pPr marL="0" indent="0">
              <a:buNone/>
            </a:pPr>
            <a:endParaRPr lang="en-GB" dirty="0"/>
          </a:p>
          <a:p>
            <a:pPr marL="0" indent="0">
              <a:buNone/>
            </a:pPr>
            <a:endParaRPr lang="en-GB" dirty="0"/>
          </a:p>
        </p:txBody>
      </p:sp>
      <p:sp>
        <p:nvSpPr>
          <p:cNvPr id="6" name="Content Placeholder 5"/>
          <p:cNvSpPr>
            <a:spLocks noGrp="1"/>
          </p:cNvSpPr>
          <p:nvPr>
            <p:ph sz="quarter" idx="4"/>
          </p:nvPr>
        </p:nvSpPr>
        <p:spPr>
          <a:xfrm>
            <a:off x="6338316" y="1724025"/>
            <a:ext cx="5625084" cy="4993865"/>
          </a:xfrm>
        </p:spPr>
        <p:txBody>
          <a:bodyPr>
            <a:normAutofit lnSpcReduction="10000"/>
          </a:bodyPr>
          <a:lstStyle/>
          <a:p>
            <a:r>
              <a:rPr lang="en-GB" sz="2400" dirty="0">
                <a:latin typeface="Arial" panose="020B0604020202020204" pitchFamily="34" charset="0"/>
                <a:cs typeface="Arial" panose="020B0604020202020204" pitchFamily="34" charset="0"/>
              </a:rPr>
              <a:t>MMU PT have advertised an AHP MSLAP at a reduced </a:t>
            </a:r>
            <a:r>
              <a:rPr lang="en-GB" sz="2400" dirty="0" smtClean="0">
                <a:latin typeface="Arial" panose="020B0604020202020204" pitchFamily="34" charset="0"/>
                <a:cs typeface="Arial" panose="020B0604020202020204" pitchFamily="34" charset="0"/>
              </a:rPr>
              <a:t>price (NCB)</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MMU money for Community fund free places </a:t>
            </a:r>
            <a:r>
              <a:rPr lang="en-GB" sz="2400" dirty="0" smtClean="0">
                <a:latin typeface="Arial" panose="020B0604020202020204" pitchFamily="34" charset="0"/>
                <a:cs typeface="Arial" panose="020B0604020202020204" pitchFamily="34" charset="0"/>
              </a:rPr>
              <a:t>MSLAP</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NMC draft guidelines  ‘Standards for Student Education’ implications for MSLAP</a:t>
            </a:r>
          </a:p>
          <a:p>
            <a:pPr marL="0" indent="0">
              <a:buNone/>
            </a:pPr>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New HCPC guidelines are due June 2017</a:t>
            </a:r>
          </a:p>
          <a:p>
            <a:endParaRPr lang="en-GB" dirty="0"/>
          </a:p>
        </p:txBody>
      </p:sp>
      <p:sp>
        <p:nvSpPr>
          <p:cNvPr id="2" name="Title 1"/>
          <p:cNvSpPr>
            <a:spLocks noGrp="1"/>
          </p:cNvSpPr>
          <p:nvPr>
            <p:ph type="title"/>
          </p:nvPr>
        </p:nvSpPr>
        <p:spPr>
          <a:xfrm>
            <a:off x="142875" y="467488"/>
            <a:ext cx="12049125" cy="1188720"/>
          </a:xfrm>
          <a:solidFill>
            <a:srgbClr val="0066CC">
              <a:alpha val="41000"/>
            </a:srgbClr>
          </a:solidFill>
        </p:spPr>
        <p:txBody>
          <a:bodyPr>
            <a:normAutofit fontScale="90000"/>
          </a:bodyPr>
          <a:lstStyle/>
          <a:p>
            <a:r>
              <a:rPr lang="en-GB" dirty="0"/>
              <a:t>Developments </a:t>
            </a:r>
            <a:r>
              <a:rPr lang="en-GB" dirty="0">
                <a:solidFill>
                  <a:schemeClr val="tx1"/>
                </a:solidFill>
              </a:rPr>
              <a:t>Since the researcher carried out the research…….</a:t>
            </a:r>
            <a:br>
              <a:rPr lang="en-GB" dirty="0">
                <a:solidFill>
                  <a:schemeClr val="tx1"/>
                </a:solidFill>
              </a:rPr>
            </a:br>
            <a:endParaRPr lang="en-GB" dirty="0"/>
          </a:p>
        </p:txBody>
      </p:sp>
    </p:spTree>
    <p:extLst>
      <p:ext uri="{BB962C8B-B14F-4D97-AF65-F5344CB8AC3E}">
        <p14:creationId xmlns:p14="http://schemas.microsoft.com/office/powerpoint/2010/main" val="1468382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4BCD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6228" y="305376"/>
            <a:ext cx="10972800" cy="1062030"/>
          </a:xfrm>
        </p:spPr>
        <p:txBody>
          <a:bodyPr>
            <a:normAutofit/>
          </a:bodyPr>
          <a:lstStyle/>
          <a:p>
            <a:r>
              <a:rPr lang="en-GB" dirty="0">
                <a:latin typeface="Arial" panose="020B0604020202020204" pitchFamily="34" charset="0"/>
                <a:cs typeface="Arial" panose="020B0604020202020204" pitchFamily="34" charset="0"/>
              </a:rPr>
              <a:t>Action Research- Aims </a:t>
            </a:r>
            <a:endParaRPr lang="en-GB" dirty="0"/>
          </a:p>
        </p:txBody>
      </p:sp>
      <p:sp>
        <p:nvSpPr>
          <p:cNvPr id="3" name="Content Placeholder 2"/>
          <p:cNvSpPr>
            <a:spLocks noGrp="1"/>
          </p:cNvSpPr>
          <p:nvPr>
            <p:ph idx="1"/>
          </p:nvPr>
        </p:nvSpPr>
        <p:spPr>
          <a:xfrm>
            <a:off x="90056" y="1579418"/>
            <a:ext cx="11450780" cy="5036127"/>
          </a:xfrm>
        </p:spPr>
        <p:txBody>
          <a:bodyPr>
            <a:normAutofit/>
          </a:bodyPr>
          <a:lstStyle/>
          <a:p>
            <a:pPr marL="0" indent="0">
              <a:buNone/>
            </a:pPr>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-What alternative courses could be offered to staff?</a:t>
            </a:r>
          </a:p>
          <a:p>
            <a:pPr marL="0" indent="0">
              <a:buNone/>
            </a:pPr>
            <a:r>
              <a:rPr lang="en-GB" sz="3200" dirty="0">
                <a:latin typeface="Arial" panose="020B0604020202020204" pitchFamily="34" charset="0"/>
                <a:cs typeface="Arial" panose="020B0604020202020204" pitchFamily="34" charset="0"/>
              </a:rPr>
              <a:t>-Could the pre-existing ‘inhouse NMC approved Multi-professional course’ (MSLAP) affiliated to the UoB be used?</a:t>
            </a:r>
            <a:endParaRPr lang="en-GB" sz="3200" dirty="0"/>
          </a:p>
        </p:txBody>
      </p:sp>
      <p:pic>
        <p:nvPicPr>
          <p:cNvPr id="7" name="Picture 6" descr="A drawing of a cartoon character&#10;&#10;Description generated with high confidence">
            <a:extLst>
              <a:ext uri="{FF2B5EF4-FFF2-40B4-BE49-F238E27FC236}">
                <a16:creationId xmlns:a16="http://schemas.microsoft.com/office/drawing/2014/main" xmlns="" id="{3DEC39AA-EEDE-4D62-AB6A-94DAB11FCABF}"/>
              </a:ext>
            </a:extLst>
          </p:cNvPr>
          <p:cNvPicPr>
            <a:picLocks noChangeAspect="1"/>
          </p:cNvPicPr>
          <p:nvPr/>
        </p:nvPicPr>
        <p:blipFill>
          <a:blip r:embed="rId2"/>
          <a:stretch>
            <a:fillRect/>
          </a:stretch>
        </p:blipFill>
        <p:spPr>
          <a:xfrm>
            <a:off x="3089564" y="1821873"/>
            <a:ext cx="5548745" cy="2578677"/>
          </a:xfrm>
          <a:prstGeom prst="rect">
            <a:avLst/>
          </a:prstGeom>
        </p:spPr>
      </p:pic>
    </p:spTree>
    <p:extLst>
      <p:ext uri="{BB962C8B-B14F-4D97-AF65-F5344CB8AC3E}">
        <p14:creationId xmlns:p14="http://schemas.microsoft.com/office/powerpoint/2010/main" val="183058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4BCD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696212"/>
          </a:xfrm>
        </p:spPr>
        <p:txBody>
          <a:bodyPr>
            <a:noAutofit/>
          </a:bodyPr>
          <a:lstStyle/>
          <a:p>
            <a:r>
              <a:rPr lang="en-GB" dirty="0"/>
              <a:t/>
            </a:r>
            <a:br>
              <a:rPr lang="en-GB" dirty="0"/>
            </a:br>
            <a:r>
              <a:rPr lang="en-GB" dirty="0"/>
              <a:t/>
            </a:r>
            <a:br>
              <a:rPr lang="en-GB" dirty="0"/>
            </a:b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Objectives</a:t>
            </a:r>
            <a:r>
              <a:rPr lang="en-GB" dirty="0"/>
              <a:t/>
            </a:r>
            <a:br>
              <a:rPr lang="en-GB" dirty="0"/>
            </a:br>
            <a:r>
              <a:rPr lang="en-GB" dirty="0"/>
              <a:t/>
            </a:r>
            <a:br>
              <a:rPr lang="en-GB" dirty="0"/>
            </a:br>
            <a:r>
              <a:rPr lang="en-GB" dirty="0">
                <a:latin typeface="Arial" panose="020B0604020202020204" pitchFamily="34" charset="0"/>
                <a:cs typeface="Arial" panose="020B0604020202020204" pitchFamily="34" charset="0"/>
              </a:rPr>
              <a:t>The</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researcher set out to investigate;</a:t>
            </a: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r>
              <a:rPr lang="en-GB" dirty="0"/>
              <a:t> </a:t>
            </a:r>
            <a:br>
              <a:rPr lang="en-GB" dirty="0"/>
            </a:br>
            <a:r>
              <a:rPr lang="en-GB" b="1" dirty="0"/>
              <a:t> </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sz="2400" b="1" dirty="0">
                <a:latin typeface="Arial" panose="020B0604020202020204" pitchFamily="34" charset="0"/>
                <a:cs typeface="Arial" panose="020B0604020202020204" pitchFamily="34" charset="0"/>
              </a:rPr>
              <a:t>  </a:t>
            </a:r>
            <a:endParaRPr lang="en-GB" dirty="0"/>
          </a:p>
          <a:p>
            <a:endParaRPr lang="en-GB" dirty="0"/>
          </a:p>
          <a:p>
            <a:endParaRPr lang="en-GB" dirty="0"/>
          </a:p>
          <a:p>
            <a:endParaRPr lang="en-GB" dirty="0"/>
          </a:p>
        </p:txBody>
      </p:sp>
      <p:sp>
        <p:nvSpPr>
          <p:cNvPr id="4" name="Rectangle 3"/>
          <p:cNvSpPr/>
          <p:nvPr/>
        </p:nvSpPr>
        <p:spPr>
          <a:xfrm>
            <a:off x="272845" y="2639213"/>
            <a:ext cx="11319387" cy="3785652"/>
          </a:xfrm>
          <a:prstGeom prst="rect">
            <a:avLst/>
          </a:prstGeom>
        </p:spPr>
        <p:txBody>
          <a:bodyPr wrap="square">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educator courses are currently used by Bolton FT AHPs </a:t>
            </a:r>
          </a:p>
          <a:p>
            <a:pPr lvl="0"/>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influences their choice-and if they are aware of the inhouse course </a:t>
            </a:r>
          </a:p>
          <a:p>
            <a:r>
              <a:rPr lang="en-GB" sz="24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alternatives other North West NHS organisations have in place for AHP educator courses</a:t>
            </a:r>
          </a:p>
          <a:p>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the individual AHP Professional Bodies and the HCPC requirement is for an AHP Educator course  </a:t>
            </a:r>
          </a:p>
          <a:p>
            <a:pPr lvl="0"/>
            <a:r>
              <a:rPr lang="en-GB"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48494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99FF">
            <a:alpha val="41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6185" y="300554"/>
            <a:ext cx="11718387" cy="2421864"/>
          </a:xfrm>
          <a:solidFill>
            <a:srgbClr val="9999FF">
              <a:alpha val="65000"/>
            </a:srgbClr>
          </a:solidFill>
        </p:spPr>
        <p:txBody>
          <a:bodyPr>
            <a:normAutofit/>
          </a:bodyPr>
          <a:lstStyle/>
          <a:p>
            <a:r>
              <a:rPr lang="en-GB" sz="3200" dirty="0">
                <a:latin typeface="Arial" panose="020B0604020202020204" pitchFamily="34" charset="0"/>
                <a:cs typeface="Arial" panose="020B0604020202020204" pitchFamily="34" charset="0"/>
              </a:rPr>
              <a:t>Methodology</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 &amp; </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Data Collection</a:t>
            </a:r>
          </a:p>
        </p:txBody>
      </p:sp>
      <p:pic>
        <p:nvPicPr>
          <p:cNvPr id="4" name="Picture 3">
            <a:extLst>
              <a:ext uri="{FF2B5EF4-FFF2-40B4-BE49-F238E27FC236}">
                <a16:creationId xmlns:a16="http://schemas.microsoft.com/office/drawing/2014/main" xmlns="" id="{A509DB12-D05A-473B-A033-B3E0DA9B8582}"/>
              </a:ext>
            </a:extLst>
          </p:cNvPr>
          <p:cNvPicPr>
            <a:picLocks noChangeAspect="1"/>
          </p:cNvPicPr>
          <p:nvPr/>
        </p:nvPicPr>
        <p:blipFill>
          <a:blip r:embed="rId2"/>
          <a:stretch>
            <a:fillRect/>
          </a:stretch>
        </p:blipFill>
        <p:spPr>
          <a:xfrm>
            <a:off x="3331281" y="3020291"/>
            <a:ext cx="4984194" cy="3616036"/>
          </a:xfrm>
          <a:prstGeom prst="rect">
            <a:avLst/>
          </a:prstGeom>
          <a:solidFill>
            <a:srgbClr val="F0FBE9"/>
          </a:solidFill>
        </p:spPr>
      </p:pic>
    </p:spTree>
    <p:extLst>
      <p:ext uri="{BB962C8B-B14F-4D97-AF65-F5344CB8AC3E}">
        <p14:creationId xmlns:p14="http://schemas.microsoft.com/office/powerpoint/2010/main" val="137888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99FF">
            <a:alpha val="5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9935" y="353962"/>
            <a:ext cx="11120284" cy="1297858"/>
          </a:xfrm>
          <a:solidFill>
            <a:schemeClr val="bg1"/>
          </a:solidFill>
        </p:spPr>
        <p:txBody>
          <a:bodyPr/>
          <a:lstStyle/>
          <a:p>
            <a:r>
              <a:rPr lang="en-GB" dirty="0">
                <a:latin typeface="Arial" panose="020B0604020202020204" pitchFamily="34" charset="0"/>
                <a:cs typeface="Arial" panose="020B0604020202020204" pitchFamily="34" charset="0"/>
              </a:rPr>
              <a:t>Data Collection A- Methodology</a:t>
            </a:r>
          </a:p>
        </p:txBody>
      </p:sp>
      <p:sp>
        <p:nvSpPr>
          <p:cNvPr id="3" name="Content Placeholder 2"/>
          <p:cNvSpPr>
            <a:spLocks noGrp="1"/>
          </p:cNvSpPr>
          <p:nvPr>
            <p:ph sz="half" idx="1"/>
          </p:nvPr>
        </p:nvSpPr>
        <p:spPr>
          <a:xfrm>
            <a:off x="324463" y="1954161"/>
            <a:ext cx="4321277" cy="4756355"/>
          </a:xfrm>
        </p:spPr>
        <p:txBody>
          <a:bodyPr>
            <a:normAutofit lnSpcReduction="10000"/>
          </a:bodyPr>
          <a:lstStyle/>
          <a:p>
            <a:pPr marL="0" indent="0">
              <a:buNone/>
            </a:pPr>
            <a:r>
              <a:rPr lang="en-GB" sz="2800" b="1" u="sng" dirty="0">
                <a:latin typeface="Arial" panose="020B0604020202020204" pitchFamily="34" charset="0"/>
                <a:cs typeface="Arial" panose="020B0604020202020204" pitchFamily="34" charset="0"/>
              </a:rPr>
              <a:t>What information required?</a:t>
            </a:r>
          </a:p>
          <a:p>
            <a:pPr marL="0" indent="0">
              <a:buNone/>
            </a:pPr>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What courses AHPs currently choose and why </a:t>
            </a:r>
          </a:p>
          <a:p>
            <a:pPr marL="0" indent="0">
              <a:buNone/>
            </a:pPr>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If staff aware of inhouse MSLAP</a:t>
            </a:r>
          </a:p>
          <a:p>
            <a:pPr marL="0" indent="0">
              <a:buNone/>
            </a:pPr>
            <a:r>
              <a:rPr lang="en-GB" sz="2000" dirty="0">
                <a:latin typeface="Arial" panose="020B0604020202020204" pitchFamily="34" charset="0"/>
                <a:cs typeface="Arial" panose="020B0604020202020204" pitchFamily="34" charset="0"/>
              </a:rPr>
              <a:t> </a:t>
            </a:r>
          </a:p>
        </p:txBody>
      </p:sp>
      <p:sp>
        <p:nvSpPr>
          <p:cNvPr id="4" name="Content Placeholder 3">
            <a:extLst>
              <a:ext uri="{FF2B5EF4-FFF2-40B4-BE49-F238E27FC236}">
                <a16:creationId xmlns:a16="http://schemas.microsoft.com/office/drawing/2014/main" xmlns="" id="{D73A93AB-F222-44A5-A0DB-0818E8A62394}"/>
              </a:ext>
            </a:extLst>
          </p:cNvPr>
          <p:cNvSpPr>
            <a:spLocks noGrp="1"/>
          </p:cNvSpPr>
          <p:nvPr>
            <p:ph sz="half" idx="2"/>
          </p:nvPr>
        </p:nvSpPr>
        <p:spPr>
          <a:xfrm>
            <a:off x="4844845" y="1954161"/>
            <a:ext cx="6865374" cy="4395019"/>
          </a:xfrm>
        </p:spPr>
        <p:txBody>
          <a:bodyPr>
            <a:noAutofit/>
          </a:bodyPr>
          <a:lstStyle/>
          <a:p>
            <a:pPr marL="0" indent="0">
              <a:buNone/>
            </a:pPr>
            <a:r>
              <a:rPr lang="en-GB" sz="2800" b="1" u="sng" dirty="0">
                <a:latin typeface="Arial" panose="020B0604020202020204" pitchFamily="34" charset="0"/>
                <a:cs typeface="Arial" panose="020B0604020202020204" pitchFamily="34" charset="0"/>
              </a:rPr>
              <a:t>Why choose Data collection A method?</a:t>
            </a:r>
          </a:p>
          <a:p>
            <a:r>
              <a:rPr lang="en-GB" sz="2800" dirty="0">
                <a:latin typeface="Arial" panose="020B0604020202020204" pitchFamily="34" charset="0"/>
                <a:cs typeface="Arial" panose="020B0604020202020204" pitchFamily="34" charset="0"/>
              </a:rPr>
              <a:t>AHP staff are based predominantly in multiple settings </a:t>
            </a:r>
          </a:p>
          <a:p>
            <a:r>
              <a:rPr lang="en-GB" sz="2800" dirty="0">
                <a:latin typeface="Arial" panose="020B0604020202020204" pitchFamily="34" charset="0"/>
                <a:cs typeface="Arial" panose="020B0604020202020204" pitchFamily="34" charset="0"/>
              </a:rPr>
              <a:t>Survey Monkey questionnaire chosen  to reduce time &amp; cost / presentation of results</a:t>
            </a:r>
          </a:p>
          <a:p>
            <a:r>
              <a:rPr lang="en-GB" sz="2800" dirty="0">
                <a:latin typeface="Arial" panose="020B0604020202020204" pitchFamily="34" charset="0"/>
                <a:cs typeface="Arial" panose="020B0604020202020204" pitchFamily="34" charset="0"/>
              </a:rPr>
              <a:t>Pre-set open and closed questions based on existing knowledge formulated by networking</a:t>
            </a:r>
            <a:r>
              <a:rPr lang="en-GB" sz="2400" dirty="0">
                <a:latin typeface="Arial" panose="020B0604020202020204" pitchFamily="34" charset="0"/>
                <a:cs typeface="Arial" panose="020B0604020202020204" pitchFamily="34" charset="0"/>
              </a:rPr>
              <a:t>. </a:t>
            </a:r>
            <a:endParaRPr lang="en-GB" sz="2400" dirty="0"/>
          </a:p>
        </p:txBody>
      </p:sp>
    </p:spTree>
    <p:extLst>
      <p:ext uri="{BB962C8B-B14F-4D97-AF65-F5344CB8AC3E}">
        <p14:creationId xmlns:p14="http://schemas.microsoft.com/office/powerpoint/2010/main" val="370884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99FF">
            <a:alpha val="51000"/>
          </a:srgbClr>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C2671F0-5239-4549-A280-AE9EEA5F2DD4}"/>
              </a:ext>
            </a:extLst>
          </p:cNvPr>
          <p:cNvGraphicFramePr>
            <a:graphicFrameLocks noGrp="1"/>
          </p:cNvGraphicFramePr>
          <p:nvPr>
            <p:extLst>
              <p:ext uri="{D42A27DB-BD31-4B8C-83A1-F6EECF244321}">
                <p14:modId xmlns:p14="http://schemas.microsoft.com/office/powerpoint/2010/main" val="3831906550"/>
              </p:ext>
            </p:extLst>
          </p:nvPr>
        </p:nvGraphicFramePr>
        <p:xfrm>
          <a:off x="603849" y="285750"/>
          <a:ext cx="11208589" cy="6028789"/>
        </p:xfrm>
        <a:graphic>
          <a:graphicData uri="http://schemas.openxmlformats.org/drawingml/2006/table">
            <a:tbl>
              <a:tblPr firstRow="1" bandRow="1">
                <a:tableStyleId>{5C22544A-7EE6-4342-B048-85BDC9FD1C3A}</a:tableStyleId>
              </a:tblPr>
              <a:tblGrid>
                <a:gridCol w="11208589">
                  <a:extLst>
                    <a:ext uri="{9D8B030D-6E8A-4147-A177-3AD203B41FA5}">
                      <a16:colId xmlns:a16="http://schemas.microsoft.com/office/drawing/2014/main" xmlns="" val="2238321603"/>
                    </a:ext>
                  </a:extLst>
                </a:gridCol>
              </a:tblGrid>
              <a:tr h="685635">
                <a:tc>
                  <a:txBody>
                    <a:bodyPr/>
                    <a:lstStyle/>
                    <a:p>
                      <a:r>
                        <a:rPr lang="en-GB" u="sng" dirty="0">
                          <a:solidFill>
                            <a:schemeClr val="tx1"/>
                          </a:solidFill>
                        </a:rPr>
                        <a:t>Data Collection A - Survey Monkey Questionnaire</a:t>
                      </a:r>
                    </a:p>
                  </a:txBody>
                  <a:tcPr>
                    <a:noFill/>
                  </a:tcPr>
                </a:tc>
                <a:extLst>
                  <a:ext uri="{0D108BD9-81ED-4DB2-BD59-A6C34878D82A}">
                    <a16:rowId xmlns:a16="http://schemas.microsoft.com/office/drawing/2014/main" xmlns="" val="2068930093"/>
                  </a:ext>
                </a:extLst>
              </a:tr>
              <a:tr h="632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Q1</a:t>
                      </a:r>
                      <a:r>
                        <a:rPr lang="en-GB" sz="1800" b="1" kern="1200" dirty="0">
                          <a:solidFill>
                            <a:schemeClr val="dk1"/>
                          </a:solidFill>
                          <a:effectLst/>
                          <a:latin typeface="+mn-lt"/>
                          <a:ea typeface="+mn-ea"/>
                          <a:cs typeface="+mn-cs"/>
                        </a:rPr>
                        <a:t> What is your professional group?</a:t>
                      </a:r>
                      <a:endParaRPr lang="en-GB" sz="1800" kern="1200" dirty="0">
                        <a:solidFill>
                          <a:schemeClr val="dk1"/>
                        </a:solidFill>
                        <a:effectLst/>
                        <a:latin typeface="+mn-lt"/>
                        <a:ea typeface="+mn-ea"/>
                        <a:cs typeface="+mn-cs"/>
                      </a:endParaRPr>
                    </a:p>
                  </a:txBody>
                  <a:tcPr>
                    <a:solidFill>
                      <a:srgbClr val="9999FF"/>
                    </a:solidFill>
                  </a:tcPr>
                </a:tc>
                <a:extLst>
                  <a:ext uri="{0D108BD9-81ED-4DB2-BD59-A6C34878D82A}">
                    <a16:rowId xmlns:a16="http://schemas.microsoft.com/office/drawing/2014/main" xmlns="" val="3482497814"/>
                  </a:ext>
                </a:extLst>
              </a:tr>
              <a:tr h="632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Q2</a:t>
                      </a:r>
                      <a:r>
                        <a:rPr lang="en-GB" sz="1800" b="1" kern="1200" dirty="0">
                          <a:solidFill>
                            <a:schemeClr val="dk1"/>
                          </a:solidFill>
                          <a:effectLst/>
                          <a:latin typeface="+mn-lt"/>
                          <a:ea typeface="+mn-ea"/>
                          <a:cs typeface="+mn-cs"/>
                        </a:rPr>
                        <a:t> Have you already attended an initial educator’s course in order to take students?</a:t>
                      </a:r>
                      <a:endParaRPr lang="en-GB" sz="1800" kern="1200" dirty="0">
                        <a:solidFill>
                          <a:schemeClr val="dk1"/>
                        </a:solidFill>
                        <a:effectLst/>
                        <a:latin typeface="+mn-lt"/>
                        <a:ea typeface="+mn-ea"/>
                        <a:cs typeface="+mn-cs"/>
                      </a:endParaRPr>
                    </a:p>
                  </a:txBody>
                  <a:tcPr>
                    <a:solidFill>
                      <a:srgbClr val="9999FF">
                        <a:alpha val="17000"/>
                      </a:srgbClr>
                    </a:solidFill>
                  </a:tcPr>
                </a:tc>
                <a:extLst>
                  <a:ext uri="{0D108BD9-81ED-4DB2-BD59-A6C34878D82A}">
                    <a16:rowId xmlns:a16="http://schemas.microsoft.com/office/drawing/2014/main" xmlns="" val="590996037"/>
                  </a:ext>
                </a:extLst>
              </a:tr>
              <a:tr h="632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Q3 </a:t>
                      </a:r>
                      <a:r>
                        <a:rPr lang="en-GB" sz="1800" b="1" kern="1200" dirty="0">
                          <a:solidFill>
                            <a:schemeClr val="dk1"/>
                          </a:solidFill>
                          <a:effectLst/>
                          <a:latin typeface="+mn-lt"/>
                          <a:ea typeface="+mn-ea"/>
                          <a:cs typeface="+mn-cs"/>
                        </a:rPr>
                        <a:t>What was the name of the course you attended?</a:t>
                      </a:r>
                      <a:endParaRPr lang="en-GB" sz="1800" kern="1200" dirty="0">
                        <a:solidFill>
                          <a:schemeClr val="dk1"/>
                        </a:solidFill>
                        <a:effectLst/>
                        <a:latin typeface="+mn-lt"/>
                        <a:ea typeface="+mn-ea"/>
                        <a:cs typeface="+mn-cs"/>
                      </a:endParaRPr>
                    </a:p>
                  </a:txBody>
                  <a:tcPr>
                    <a:solidFill>
                      <a:srgbClr val="9999FF"/>
                    </a:solidFill>
                  </a:tcPr>
                </a:tc>
                <a:extLst>
                  <a:ext uri="{0D108BD9-81ED-4DB2-BD59-A6C34878D82A}">
                    <a16:rowId xmlns:a16="http://schemas.microsoft.com/office/drawing/2014/main" xmlns="" val="278607078"/>
                  </a:ext>
                </a:extLst>
              </a:tr>
              <a:tr h="632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Q4</a:t>
                      </a:r>
                      <a:r>
                        <a:rPr lang="en-GB" sz="1800" b="1" kern="1200" dirty="0">
                          <a:solidFill>
                            <a:schemeClr val="dk1"/>
                          </a:solidFill>
                          <a:effectLst/>
                          <a:latin typeface="+mn-lt"/>
                          <a:ea typeface="+mn-ea"/>
                          <a:cs typeface="+mn-cs"/>
                        </a:rPr>
                        <a:t> How did you decide where to do your training? (tick all applicable)</a:t>
                      </a:r>
                      <a:endParaRPr lang="en-GB" sz="1800" kern="1200" dirty="0">
                        <a:solidFill>
                          <a:schemeClr val="dk1"/>
                        </a:solidFill>
                        <a:effectLst/>
                        <a:latin typeface="+mn-lt"/>
                        <a:ea typeface="+mn-ea"/>
                        <a:cs typeface="+mn-cs"/>
                      </a:endParaRPr>
                    </a:p>
                  </a:txBody>
                  <a:tcPr>
                    <a:solidFill>
                      <a:srgbClr val="9999FF">
                        <a:alpha val="17000"/>
                      </a:srgbClr>
                    </a:solidFill>
                  </a:tcPr>
                </a:tc>
                <a:extLst>
                  <a:ext uri="{0D108BD9-81ED-4DB2-BD59-A6C34878D82A}">
                    <a16:rowId xmlns:a16="http://schemas.microsoft.com/office/drawing/2014/main" xmlns="" val="1929946534"/>
                  </a:ext>
                </a:extLst>
              </a:tr>
              <a:tr h="632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Q 5</a:t>
                      </a:r>
                      <a:r>
                        <a:rPr lang="en-GB" sz="1800" b="1" kern="1200" dirty="0">
                          <a:solidFill>
                            <a:schemeClr val="dk1"/>
                          </a:solidFill>
                          <a:effectLst/>
                          <a:latin typeface="+mn-lt"/>
                          <a:ea typeface="+mn-ea"/>
                          <a:cs typeface="+mn-cs"/>
                        </a:rPr>
                        <a:t>  The course met  my needs in understanding how to support the student in clinical practice</a:t>
                      </a:r>
                      <a:endParaRPr lang="en-GB" sz="1800" kern="1200" dirty="0">
                        <a:solidFill>
                          <a:schemeClr val="dk1"/>
                        </a:solidFill>
                        <a:effectLst/>
                        <a:latin typeface="+mn-lt"/>
                        <a:ea typeface="+mn-ea"/>
                        <a:cs typeface="+mn-cs"/>
                      </a:endParaRPr>
                    </a:p>
                  </a:txBody>
                  <a:tcPr>
                    <a:solidFill>
                      <a:srgbClr val="9999FF"/>
                    </a:solidFill>
                  </a:tcPr>
                </a:tc>
                <a:extLst>
                  <a:ext uri="{0D108BD9-81ED-4DB2-BD59-A6C34878D82A}">
                    <a16:rowId xmlns:a16="http://schemas.microsoft.com/office/drawing/2014/main" xmlns="" val="3362944126"/>
                  </a:ext>
                </a:extLst>
              </a:tr>
              <a:tr h="1091147">
                <a:tc>
                  <a:txBody>
                    <a:bodyPr/>
                    <a:lstStyle/>
                    <a:p>
                      <a:r>
                        <a:rPr lang="en-GB" sz="1800" kern="1200" dirty="0">
                          <a:solidFill>
                            <a:schemeClr val="dk1"/>
                          </a:solidFill>
                          <a:effectLst/>
                          <a:latin typeface="+mn-lt"/>
                          <a:ea typeface="+mn-ea"/>
                          <a:cs typeface="+mn-cs"/>
                        </a:rPr>
                        <a:t>Q6</a:t>
                      </a:r>
                      <a:r>
                        <a:rPr lang="en-GB" sz="1800" b="1" kern="1200" dirty="0">
                          <a:solidFill>
                            <a:schemeClr val="dk1"/>
                          </a:solidFill>
                          <a:effectLst/>
                          <a:latin typeface="+mn-lt"/>
                          <a:ea typeface="+mn-ea"/>
                          <a:cs typeface="+mn-cs"/>
                        </a:rPr>
                        <a:t>  For staff who have </a:t>
                      </a:r>
                      <a:r>
                        <a:rPr lang="en-GB" sz="1800" b="1" u="sng" kern="1200" dirty="0">
                          <a:solidFill>
                            <a:schemeClr val="dk1"/>
                          </a:solidFill>
                          <a:effectLst/>
                          <a:latin typeface="+mn-lt"/>
                          <a:ea typeface="+mn-ea"/>
                          <a:cs typeface="+mn-cs"/>
                        </a:rPr>
                        <a:t>not already attended a course</a:t>
                      </a:r>
                      <a:r>
                        <a:rPr lang="en-GB" sz="1800" b="1" kern="1200" dirty="0">
                          <a:solidFill>
                            <a:schemeClr val="dk1"/>
                          </a:solidFill>
                          <a:effectLst/>
                          <a:latin typeface="+mn-lt"/>
                          <a:ea typeface="+mn-ea"/>
                          <a:cs typeface="+mn-cs"/>
                        </a:rPr>
                        <a:t>, how will you decide where to do your training?      (tick all applicable)</a:t>
                      </a:r>
                      <a:endParaRPr lang="en-GB" sz="1800" kern="1200" dirty="0">
                        <a:solidFill>
                          <a:schemeClr val="dk1"/>
                        </a:solidFill>
                        <a:effectLst/>
                        <a:latin typeface="+mn-lt"/>
                        <a:ea typeface="+mn-ea"/>
                        <a:cs typeface="+mn-cs"/>
                      </a:endParaRPr>
                    </a:p>
                  </a:txBody>
                  <a:tcPr>
                    <a:solidFill>
                      <a:srgbClr val="9999FF">
                        <a:alpha val="17000"/>
                      </a:srgbClr>
                    </a:solidFill>
                  </a:tcPr>
                </a:tc>
                <a:extLst>
                  <a:ext uri="{0D108BD9-81ED-4DB2-BD59-A6C34878D82A}">
                    <a16:rowId xmlns:a16="http://schemas.microsoft.com/office/drawing/2014/main" xmlns="" val="4004486509"/>
                  </a:ext>
                </a:extLst>
              </a:tr>
              <a:tr h="10911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kern="1200" dirty="0">
                          <a:solidFill>
                            <a:schemeClr val="dk1"/>
                          </a:solidFill>
                          <a:effectLst/>
                          <a:latin typeface="+mn-lt"/>
                          <a:ea typeface="+mn-ea"/>
                          <a:cs typeface="+mn-cs"/>
                        </a:rPr>
                        <a:t>Q7</a:t>
                      </a:r>
                      <a:r>
                        <a:rPr lang="en-GB" sz="1800" b="1" kern="1200" dirty="0">
                          <a:solidFill>
                            <a:schemeClr val="dk1"/>
                          </a:solidFill>
                          <a:effectLst/>
                          <a:latin typeface="+mn-lt"/>
                          <a:ea typeface="+mn-ea"/>
                          <a:cs typeface="+mn-cs"/>
                        </a:rPr>
                        <a:t> Are you aware that Bolton FT holds an in house MSLAP course ratified for HCPC and NMC?</a:t>
                      </a:r>
                      <a:endParaRPr lang="en-GB" sz="1800" kern="1200" dirty="0">
                        <a:solidFill>
                          <a:schemeClr val="dk1"/>
                        </a:solidFill>
                        <a:effectLst/>
                        <a:latin typeface="+mn-lt"/>
                        <a:ea typeface="+mn-ea"/>
                        <a:cs typeface="+mn-cs"/>
                      </a:endParaRPr>
                    </a:p>
                    <a:p>
                      <a:endParaRPr lang="en-GB" dirty="0"/>
                    </a:p>
                  </a:txBody>
                  <a:tcPr>
                    <a:solidFill>
                      <a:srgbClr val="9999FF"/>
                    </a:solidFill>
                  </a:tcPr>
                </a:tc>
                <a:extLst>
                  <a:ext uri="{0D108BD9-81ED-4DB2-BD59-A6C34878D82A}">
                    <a16:rowId xmlns:a16="http://schemas.microsoft.com/office/drawing/2014/main" xmlns="" val="205050930"/>
                  </a:ext>
                </a:extLst>
              </a:tr>
            </a:tbl>
          </a:graphicData>
        </a:graphic>
      </p:graphicFrame>
    </p:spTree>
    <p:extLst>
      <p:ext uri="{BB962C8B-B14F-4D97-AF65-F5344CB8AC3E}">
        <p14:creationId xmlns:p14="http://schemas.microsoft.com/office/powerpoint/2010/main" val="407351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99FF">
            <a:alpha val="4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4968" y="420330"/>
            <a:ext cx="11592232" cy="884902"/>
          </a:xfrm>
          <a:solidFill>
            <a:srgbClr val="9999FF"/>
          </a:solidFill>
        </p:spPr>
        <p:txBody>
          <a:bodyPr/>
          <a:lstStyle/>
          <a:p>
            <a:r>
              <a:rPr lang="en-GB" dirty="0"/>
              <a:t>Data Collection B     Methodology</a:t>
            </a:r>
          </a:p>
        </p:txBody>
      </p:sp>
      <p:sp>
        <p:nvSpPr>
          <p:cNvPr id="5" name="Content Placeholder 4">
            <a:extLst>
              <a:ext uri="{FF2B5EF4-FFF2-40B4-BE49-F238E27FC236}">
                <a16:creationId xmlns:a16="http://schemas.microsoft.com/office/drawing/2014/main" xmlns="" id="{57F717BB-6FB6-45C9-872D-52936F97262D}"/>
              </a:ext>
            </a:extLst>
          </p:cNvPr>
          <p:cNvSpPr>
            <a:spLocks noGrp="1"/>
          </p:cNvSpPr>
          <p:nvPr>
            <p:ph idx="1"/>
          </p:nvPr>
        </p:nvSpPr>
        <p:spPr>
          <a:xfrm>
            <a:off x="294967" y="1305232"/>
            <a:ext cx="11769213" cy="5302046"/>
          </a:xfrm>
        </p:spPr>
        <p:txBody>
          <a:bodyPr>
            <a:normAutofit/>
          </a:bodyPr>
          <a:lstStyle/>
          <a:p>
            <a:pPr marL="0" indent="0">
              <a:buNone/>
            </a:pPr>
            <a:r>
              <a:rPr lang="en-GB" sz="2400" b="1" u="sng" dirty="0">
                <a:latin typeface="Arial" panose="020B0604020202020204" pitchFamily="34" charset="0"/>
                <a:cs typeface="Arial" panose="020B0604020202020204" pitchFamily="34" charset="0"/>
              </a:rPr>
              <a:t>What Information required?</a:t>
            </a:r>
          </a:p>
          <a:p>
            <a:r>
              <a:rPr lang="en-GB" sz="2400" dirty="0">
                <a:latin typeface="Arial" panose="020B0604020202020204" pitchFamily="34" charset="0"/>
                <a:cs typeface="Arial" panose="020B0604020202020204" pitchFamily="34" charset="0"/>
              </a:rPr>
              <a:t>What training is happening elsewhere in the Northwest regarding AHP’s</a:t>
            </a:r>
          </a:p>
          <a:p>
            <a:endParaRPr lang="en-GB" sz="2400" dirty="0">
              <a:latin typeface="Arial" panose="020B0604020202020204" pitchFamily="34" charset="0"/>
              <a:cs typeface="Arial" panose="020B0604020202020204" pitchFamily="34" charset="0"/>
            </a:endParaRPr>
          </a:p>
          <a:p>
            <a:pPr marL="0" indent="0">
              <a:buNone/>
            </a:pPr>
            <a:r>
              <a:rPr lang="en-GB" sz="2400" b="1" u="sng" dirty="0">
                <a:latin typeface="Arial" panose="020B0604020202020204" pitchFamily="34" charset="0"/>
                <a:cs typeface="Arial" panose="020B0604020202020204" pitchFamily="34" charset="0"/>
              </a:rPr>
              <a:t>Why choose Data collection B method?</a:t>
            </a:r>
          </a:p>
          <a:p>
            <a:r>
              <a:rPr lang="en-GB" sz="2400" dirty="0">
                <a:latin typeface="Arial" panose="020B0604020202020204" pitchFamily="34" charset="0"/>
                <a:cs typeface="Arial" panose="020B0604020202020204" pitchFamily="34" charset="0"/>
              </a:rPr>
              <a:t>Email Northwest PEF’s a questionnaire by email (16 in total) </a:t>
            </a:r>
          </a:p>
          <a:p>
            <a:r>
              <a:rPr lang="en-GB" sz="2400" dirty="0">
                <a:latin typeface="Arial" panose="020B0604020202020204" pitchFamily="34" charset="0"/>
                <a:cs typeface="Arial" panose="020B0604020202020204" pitchFamily="34" charset="0"/>
              </a:rPr>
              <a:t>Scoping exercise /Each Trust identifiable </a:t>
            </a:r>
          </a:p>
          <a:p>
            <a:r>
              <a:rPr lang="en-GB" sz="2400" dirty="0">
                <a:latin typeface="Arial" panose="020B0604020202020204" pitchFamily="34" charset="0"/>
                <a:cs typeface="Arial" panose="020B0604020202020204" pitchFamily="34" charset="0"/>
              </a:rPr>
              <a:t>PEF’s had chance to research answers if needed</a:t>
            </a:r>
          </a:p>
          <a:p>
            <a:r>
              <a:rPr lang="en-GB" sz="2400" dirty="0">
                <a:latin typeface="Arial" panose="020B0604020202020204" pitchFamily="34" charset="0"/>
                <a:cs typeface="Arial" panose="020B0604020202020204" pitchFamily="34" charset="0"/>
              </a:rPr>
              <a:t>Researcher could clarify answers if required</a:t>
            </a:r>
          </a:p>
          <a:p>
            <a:r>
              <a:rPr lang="en-GB" sz="2400" dirty="0">
                <a:latin typeface="Arial" panose="020B0604020202020204" pitchFamily="34" charset="0"/>
                <a:cs typeface="Arial" panose="020B0604020202020204" pitchFamily="34" charset="0"/>
              </a:rPr>
              <a:t>Questionnaires were also given out at a training day to increase responses. The researcher was available to clarify issues</a:t>
            </a:r>
            <a:r>
              <a:rPr lang="en-GB"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3820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99FF">
            <a:alpha val="38000"/>
          </a:srgbClr>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EB516402-1090-4CC3-942B-477846D1E54C}"/>
              </a:ext>
            </a:extLst>
          </p:cNvPr>
          <p:cNvGraphicFramePr>
            <a:graphicFrameLocks noGrp="1"/>
          </p:cNvGraphicFramePr>
          <p:nvPr>
            <p:extLst>
              <p:ext uri="{D42A27DB-BD31-4B8C-83A1-F6EECF244321}">
                <p14:modId xmlns:p14="http://schemas.microsoft.com/office/powerpoint/2010/main" val="21973971"/>
              </p:ext>
            </p:extLst>
          </p:nvPr>
        </p:nvGraphicFramePr>
        <p:xfrm>
          <a:off x="426027" y="282248"/>
          <a:ext cx="10490888" cy="6496296"/>
        </p:xfrm>
        <a:graphic>
          <a:graphicData uri="http://schemas.openxmlformats.org/drawingml/2006/table">
            <a:tbl>
              <a:tblPr firstRow="1" firstCol="1" bandRow="1">
                <a:tableStyleId>{5C22544A-7EE6-4342-B048-85BDC9FD1C3A}</a:tableStyleId>
              </a:tblPr>
              <a:tblGrid>
                <a:gridCol w="10490888">
                  <a:extLst>
                    <a:ext uri="{9D8B030D-6E8A-4147-A177-3AD203B41FA5}">
                      <a16:colId xmlns:a16="http://schemas.microsoft.com/office/drawing/2014/main" xmlns="" val="2684116715"/>
                    </a:ext>
                  </a:extLst>
                </a:gridCol>
              </a:tblGrid>
              <a:tr h="641011">
                <a:tc>
                  <a:txBody>
                    <a:bodyPr/>
                    <a:lstStyle/>
                    <a:p>
                      <a:pPr marR="71755">
                        <a:lnSpc>
                          <a:spcPct val="115000"/>
                        </a:lnSpc>
                        <a:spcAft>
                          <a:spcPts val="0"/>
                        </a:spcAft>
                      </a:pPr>
                      <a:r>
                        <a:rPr lang="en-GB" sz="2000" u="sng"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rPr>
                        <a:t>Data Collection B Questionnaire sent to PEFS</a:t>
                      </a:r>
                    </a:p>
                  </a:txBody>
                  <a:tcPr marL="61304" marR="61304" marT="0" marB="0">
                    <a:solidFill>
                      <a:srgbClr val="9999FF">
                        <a:alpha val="42000"/>
                      </a:srgbClr>
                    </a:solidFill>
                  </a:tcPr>
                </a:tc>
                <a:extLst>
                  <a:ext uri="{0D108BD9-81ED-4DB2-BD59-A6C34878D82A}">
                    <a16:rowId xmlns:a16="http://schemas.microsoft.com/office/drawing/2014/main" xmlns="" val="341218326"/>
                  </a:ext>
                </a:extLst>
              </a:tr>
              <a:tr h="512637">
                <a:tc>
                  <a:txBody>
                    <a:bodyPr/>
                    <a:lstStyle/>
                    <a:p>
                      <a:pPr marR="71755">
                        <a:lnSpc>
                          <a:spcPct val="115000"/>
                        </a:lnSpc>
                        <a:spcAft>
                          <a:spcPts val="0"/>
                        </a:spcAft>
                      </a:pPr>
                      <a:r>
                        <a:rPr lang="en-GB" sz="2000" dirty="0">
                          <a:solidFill>
                            <a:schemeClr val="accent5">
                              <a:lumMod val="50000"/>
                            </a:schemeClr>
                          </a:solidFill>
                          <a:effectLst/>
                          <a:latin typeface="Arial" panose="020B0604020202020204" pitchFamily="34" charset="0"/>
                          <a:cs typeface="Arial" panose="020B0604020202020204" pitchFamily="34" charset="0"/>
                        </a:rPr>
                        <a:t>Which Foundation Trust do you work for?</a:t>
                      </a:r>
                    </a:p>
                  </a:txBody>
                  <a:tcPr marL="61304" marR="61304" marT="0" marB="0">
                    <a:solidFill>
                      <a:srgbClr val="9999FF">
                        <a:alpha val="42000"/>
                      </a:srgbClr>
                    </a:solidFill>
                  </a:tcPr>
                </a:tc>
                <a:extLst>
                  <a:ext uri="{0D108BD9-81ED-4DB2-BD59-A6C34878D82A}">
                    <a16:rowId xmlns:a16="http://schemas.microsoft.com/office/drawing/2014/main" xmlns="" val="1725988979"/>
                  </a:ext>
                </a:extLst>
              </a:tr>
              <a:tr h="306286">
                <a:tc>
                  <a:txBody>
                    <a:bodyPr/>
                    <a:lstStyle/>
                    <a:p>
                      <a:pPr>
                        <a:lnSpc>
                          <a:spcPct val="115000"/>
                        </a:lnSpc>
                        <a:spcAft>
                          <a:spcPts val="1000"/>
                        </a:spcAft>
                      </a:pPr>
                      <a:r>
                        <a:rPr lang="en-GB" sz="2000" dirty="0">
                          <a:solidFill>
                            <a:schemeClr val="accent5">
                              <a:lumMod val="50000"/>
                            </a:schemeClr>
                          </a:solidFill>
                          <a:effectLst/>
                          <a:latin typeface="Arial" panose="020B0604020202020204" pitchFamily="34" charset="0"/>
                          <a:cs typeface="Arial" panose="020B0604020202020204" pitchFamily="34" charset="0"/>
                        </a:rPr>
                        <a:t>Do you run an MSLAP course in house?</a:t>
                      </a:r>
                      <a:endParaRPr lang="en-GB" sz="20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2431695833"/>
                  </a:ext>
                </a:extLst>
              </a:tr>
              <a:tr h="306286">
                <a:tc>
                  <a:txBody>
                    <a:bodyPr/>
                    <a:lstStyle/>
                    <a:p>
                      <a:pPr>
                        <a:lnSpc>
                          <a:spcPct val="115000"/>
                        </a:lnSpc>
                        <a:spcAft>
                          <a:spcPts val="1000"/>
                        </a:spcAft>
                      </a:pPr>
                      <a:r>
                        <a:rPr lang="en-GB" sz="2000" dirty="0">
                          <a:solidFill>
                            <a:schemeClr val="accent5">
                              <a:lumMod val="50000"/>
                            </a:schemeClr>
                          </a:solidFill>
                          <a:effectLst/>
                          <a:latin typeface="Arial" panose="020B0604020202020204" pitchFamily="34" charset="0"/>
                          <a:cs typeface="Arial" panose="020B0604020202020204" pitchFamily="34" charset="0"/>
                        </a:rPr>
                        <a:t>Which University is it affiliated to?</a:t>
                      </a:r>
                      <a:endParaRPr lang="en-GB" sz="20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179114568"/>
                  </a:ext>
                </a:extLst>
              </a:tr>
              <a:tr h="306286">
                <a:tc>
                  <a:txBody>
                    <a:bodyPr/>
                    <a:lstStyle/>
                    <a:p>
                      <a:pPr>
                        <a:lnSpc>
                          <a:spcPct val="115000"/>
                        </a:lnSpc>
                        <a:spcAft>
                          <a:spcPts val="1000"/>
                        </a:spcAft>
                      </a:pPr>
                      <a:r>
                        <a:rPr lang="en-GB" sz="2000" dirty="0">
                          <a:solidFill>
                            <a:schemeClr val="accent5">
                              <a:lumMod val="50000"/>
                            </a:schemeClr>
                          </a:solidFill>
                          <a:effectLst/>
                          <a:latin typeface="Arial" panose="020B0604020202020204" pitchFamily="34" charset="0"/>
                          <a:cs typeface="Arial" panose="020B0604020202020204" pitchFamily="34" charset="0"/>
                        </a:rPr>
                        <a:t>Is the course credit bearing?</a:t>
                      </a:r>
                      <a:endParaRPr lang="en-GB" sz="20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327069015"/>
                  </a:ext>
                </a:extLst>
              </a:tr>
              <a:tr h="306286">
                <a:tc>
                  <a:txBody>
                    <a:bodyPr/>
                    <a:lstStyle/>
                    <a:p>
                      <a:pPr>
                        <a:lnSpc>
                          <a:spcPct val="115000"/>
                        </a:lnSpc>
                        <a:spcAft>
                          <a:spcPts val="1000"/>
                        </a:spcAft>
                      </a:pPr>
                      <a:r>
                        <a:rPr lang="en-GB" sz="2000" dirty="0">
                          <a:solidFill>
                            <a:schemeClr val="accent5">
                              <a:lumMod val="50000"/>
                            </a:schemeClr>
                          </a:solidFill>
                          <a:effectLst/>
                          <a:latin typeface="Arial" panose="020B0604020202020204" pitchFamily="34" charset="0"/>
                          <a:cs typeface="Arial" panose="020B0604020202020204" pitchFamily="34" charset="0"/>
                        </a:rPr>
                        <a:t>Is the course non -credit bearing?</a:t>
                      </a:r>
                      <a:endParaRPr lang="en-GB" sz="20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2861361763"/>
                  </a:ext>
                </a:extLst>
              </a:tr>
              <a:tr h="306286">
                <a:tc>
                  <a:txBody>
                    <a:bodyPr/>
                    <a:lstStyle/>
                    <a:p>
                      <a:pPr>
                        <a:lnSpc>
                          <a:spcPct val="115000"/>
                        </a:lnSpc>
                        <a:spcAft>
                          <a:spcPts val="1000"/>
                        </a:spcAft>
                      </a:pPr>
                      <a:r>
                        <a:rPr lang="en-GB" sz="2000" dirty="0">
                          <a:solidFill>
                            <a:schemeClr val="accent5">
                              <a:lumMod val="50000"/>
                            </a:schemeClr>
                          </a:solidFill>
                          <a:effectLst/>
                          <a:latin typeface="Arial" panose="020B0604020202020204" pitchFamily="34" charset="0"/>
                          <a:cs typeface="Arial" panose="020B0604020202020204" pitchFamily="34" charset="0"/>
                        </a:rPr>
                        <a:t>How many days is the course?</a:t>
                      </a:r>
                      <a:endParaRPr lang="en-GB" sz="20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2616664612"/>
                  </a:ext>
                </a:extLst>
              </a:tr>
              <a:tr h="306286">
                <a:tc>
                  <a:txBody>
                    <a:bodyPr/>
                    <a:lstStyle/>
                    <a:p>
                      <a:pPr>
                        <a:lnSpc>
                          <a:spcPct val="115000"/>
                        </a:lnSpc>
                        <a:spcAft>
                          <a:spcPts val="1000"/>
                        </a:spcAft>
                      </a:pPr>
                      <a:r>
                        <a:rPr lang="en-GB" sz="2000" dirty="0">
                          <a:solidFill>
                            <a:schemeClr val="accent5">
                              <a:lumMod val="50000"/>
                            </a:schemeClr>
                          </a:solidFill>
                          <a:effectLst/>
                          <a:latin typeface="Arial" panose="020B0604020202020204" pitchFamily="34" charset="0"/>
                          <a:cs typeface="Arial" panose="020B0604020202020204" pitchFamily="34" charset="0"/>
                        </a:rPr>
                        <a:t>Which AHP/ HCS’s use the course?</a:t>
                      </a:r>
                      <a:endParaRPr lang="en-GB" sz="20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3702181088"/>
                  </a:ext>
                </a:extLst>
              </a:tr>
              <a:tr h="306286">
                <a:tc>
                  <a:txBody>
                    <a:bodyPr/>
                    <a:lstStyle/>
                    <a:p>
                      <a:pPr>
                        <a:lnSpc>
                          <a:spcPct val="115000"/>
                        </a:lnSpc>
                        <a:spcAft>
                          <a:spcPts val="1000"/>
                        </a:spcAft>
                      </a:pPr>
                      <a:r>
                        <a:rPr lang="en-GB" sz="2000" dirty="0">
                          <a:solidFill>
                            <a:schemeClr val="accent5">
                              <a:lumMod val="50000"/>
                            </a:schemeClr>
                          </a:solidFill>
                          <a:effectLst/>
                          <a:latin typeface="Arial" panose="020B0604020202020204" pitchFamily="34" charset="0"/>
                          <a:cs typeface="Arial" panose="020B0604020202020204" pitchFamily="34" charset="0"/>
                        </a:rPr>
                        <a:t>Is length of course amended for AHP/HCS?</a:t>
                      </a:r>
                      <a:endParaRPr lang="en-GB" sz="20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1052393167"/>
                  </a:ext>
                </a:extLst>
              </a:tr>
              <a:tr h="435751">
                <a:tc>
                  <a:txBody>
                    <a:bodyPr/>
                    <a:lstStyle/>
                    <a:p>
                      <a:pPr marR="71755">
                        <a:lnSpc>
                          <a:spcPct val="115000"/>
                        </a:lnSpc>
                        <a:spcAft>
                          <a:spcPts val="0"/>
                        </a:spcAft>
                      </a:pPr>
                      <a:r>
                        <a:rPr lang="en-GB" sz="2000" dirty="0">
                          <a:solidFill>
                            <a:schemeClr val="accent5">
                              <a:lumMod val="50000"/>
                            </a:schemeClr>
                          </a:solidFill>
                          <a:effectLst/>
                          <a:latin typeface="Arial" panose="020B0604020202020204" pitchFamily="34" charset="0"/>
                          <a:cs typeface="Arial" panose="020B0604020202020204" pitchFamily="34" charset="0"/>
                        </a:rPr>
                        <a:t>Do AHP/HCS access external courses?</a:t>
                      </a:r>
                    </a:p>
                  </a:txBody>
                  <a:tcPr marL="61304" marR="61304" marT="0" marB="0">
                    <a:solidFill>
                      <a:srgbClr val="9999FF">
                        <a:alpha val="42000"/>
                      </a:srgbClr>
                    </a:solidFill>
                  </a:tcPr>
                </a:tc>
                <a:extLst>
                  <a:ext uri="{0D108BD9-81ED-4DB2-BD59-A6C34878D82A}">
                    <a16:rowId xmlns:a16="http://schemas.microsoft.com/office/drawing/2014/main" xmlns="" val="1242481060"/>
                  </a:ext>
                </a:extLst>
              </a:tr>
              <a:tr h="306286">
                <a:tc>
                  <a:txBody>
                    <a:bodyPr/>
                    <a:lstStyle/>
                    <a:p>
                      <a:pPr>
                        <a:lnSpc>
                          <a:spcPct val="115000"/>
                        </a:lnSpc>
                        <a:spcAft>
                          <a:spcPts val="1000"/>
                        </a:spcAft>
                      </a:pPr>
                      <a:r>
                        <a:rPr lang="en-GB" sz="2000" dirty="0">
                          <a:solidFill>
                            <a:schemeClr val="accent5">
                              <a:lumMod val="50000"/>
                            </a:schemeClr>
                          </a:solidFill>
                          <a:effectLst/>
                          <a:latin typeface="Arial" panose="020B0604020202020204" pitchFamily="34" charset="0"/>
                          <a:cs typeface="Arial" panose="020B0604020202020204" pitchFamily="34" charset="0"/>
                        </a:rPr>
                        <a:t>Where do they attend courses?</a:t>
                      </a:r>
                      <a:endParaRPr lang="en-GB" sz="20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3936463351"/>
                  </a:ext>
                </a:extLst>
              </a:tr>
              <a:tr h="435751">
                <a:tc>
                  <a:txBody>
                    <a:bodyPr/>
                    <a:lstStyle/>
                    <a:p>
                      <a:pPr marR="71755">
                        <a:lnSpc>
                          <a:spcPct val="115000"/>
                        </a:lnSpc>
                        <a:spcAft>
                          <a:spcPts val="0"/>
                        </a:spcAft>
                      </a:pPr>
                      <a:r>
                        <a:rPr lang="en-GB" sz="2000" dirty="0">
                          <a:solidFill>
                            <a:schemeClr val="accent5">
                              <a:lumMod val="50000"/>
                            </a:schemeClr>
                          </a:solidFill>
                          <a:effectLst/>
                          <a:latin typeface="Arial" panose="020B0604020202020204" pitchFamily="34" charset="0"/>
                          <a:cs typeface="Arial" panose="020B0604020202020204" pitchFamily="34" charset="0"/>
                        </a:rPr>
                        <a:t>How many days do they attend?</a:t>
                      </a:r>
                    </a:p>
                  </a:txBody>
                  <a:tcPr marL="61304" marR="61304" marT="0" marB="0">
                    <a:solidFill>
                      <a:srgbClr val="9999FF">
                        <a:alpha val="42000"/>
                      </a:srgbClr>
                    </a:solidFill>
                  </a:tcPr>
                </a:tc>
                <a:extLst>
                  <a:ext uri="{0D108BD9-81ED-4DB2-BD59-A6C34878D82A}">
                    <a16:rowId xmlns:a16="http://schemas.microsoft.com/office/drawing/2014/main" xmlns="" val="540203783"/>
                  </a:ext>
                </a:extLst>
              </a:tr>
              <a:tr h="615426">
                <a:tc>
                  <a:txBody>
                    <a:bodyPr/>
                    <a:lstStyle/>
                    <a:p>
                      <a:pPr marR="71755">
                        <a:lnSpc>
                          <a:spcPct val="115000"/>
                        </a:lnSpc>
                        <a:spcAft>
                          <a:spcPts val="0"/>
                        </a:spcAft>
                      </a:pPr>
                      <a:r>
                        <a:rPr lang="en-GB" sz="2000" dirty="0">
                          <a:solidFill>
                            <a:schemeClr val="tx1"/>
                          </a:solidFill>
                          <a:effectLst/>
                          <a:latin typeface="Arial" panose="020B0604020202020204" pitchFamily="34" charset="0"/>
                          <a:cs typeface="Arial" panose="020B0604020202020204" pitchFamily="34" charset="0"/>
                        </a:rPr>
                        <a:t>Have any staff been turned down for external courses due to ‘CPD ‘apply shortages?</a:t>
                      </a:r>
                    </a:p>
                  </a:txBody>
                  <a:tcPr marL="61304" marR="61304" marT="0" marB="0">
                    <a:solidFill>
                      <a:srgbClr val="9999FF">
                        <a:alpha val="42000"/>
                      </a:srgbClr>
                    </a:solidFill>
                  </a:tcPr>
                </a:tc>
                <a:extLst>
                  <a:ext uri="{0D108BD9-81ED-4DB2-BD59-A6C34878D82A}">
                    <a16:rowId xmlns:a16="http://schemas.microsoft.com/office/drawing/2014/main" xmlns="" val="579583404"/>
                  </a:ext>
                </a:extLst>
              </a:tr>
              <a:tr h="97573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2000" b="1" kern="1200" dirty="0">
                          <a:solidFill>
                            <a:schemeClr val="tx1"/>
                          </a:solidFill>
                          <a:effectLst/>
                          <a:latin typeface="Arial" panose="020B0604020202020204" pitchFamily="34" charset="0"/>
                          <a:ea typeface="+mn-ea"/>
                          <a:cs typeface="Arial" panose="020B0604020202020204" pitchFamily="34" charset="0"/>
                        </a:rPr>
                        <a:t>Do you have any comments you would like to add? If so please add below</a:t>
                      </a:r>
                    </a:p>
                    <a:p>
                      <a:pPr>
                        <a:lnSpc>
                          <a:spcPct val="115000"/>
                        </a:lnSpc>
                        <a:spcAft>
                          <a:spcPts val="0"/>
                        </a:spcAft>
                      </a:pPr>
                      <a:endParaRPr lang="en-GB" sz="200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en-GB" sz="2000" dirty="0">
                          <a:solidFill>
                            <a:schemeClr val="tx1"/>
                          </a:solidFill>
                          <a:effectLst/>
                          <a:latin typeface="Arial" panose="020B0604020202020204" pitchFamily="34" charset="0"/>
                          <a:cs typeface="Arial" panose="020B0604020202020204" pitchFamily="34" charset="0"/>
                        </a:rPr>
                        <a:t> </a:t>
                      </a:r>
                      <a:endParaRPr lang="en-GB"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304" marR="61304" marT="0" marB="0">
                    <a:solidFill>
                      <a:srgbClr val="9999FF">
                        <a:alpha val="42000"/>
                      </a:srgbClr>
                    </a:solidFill>
                  </a:tcPr>
                </a:tc>
                <a:extLst>
                  <a:ext uri="{0D108BD9-81ED-4DB2-BD59-A6C34878D82A}">
                    <a16:rowId xmlns:a16="http://schemas.microsoft.com/office/drawing/2014/main" xmlns="" val="1733329332"/>
                  </a:ext>
                </a:extLst>
              </a:tr>
            </a:tbl>
          </a:graphicData>
        </a:graphic>
      </p:graphicFrame>
    </p:spTree>
    <p:extLst>
      <p:ext uri="{BB962C8B-B14F-4D97-AF65-F5344CB8AC3E}">
        <p14:creationId xmlns:p14="http://schemas.microsoft.com/office/powerpoint/2010/main" val="269306572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702</TotalTime>
  <Words>1392</Words>
  <Application>Microsoft Office PowerPoint</Application>
  <PresentationFormat>Widescreen</PresentationFormat>
  <Paragraphs>165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MT</vt:lpstr>
      <vt:lpstr>Times New Roman</vt:lpstr>
      <vt:lpstr>Parcel</vt:lpstr>
      <vt:lpstr>‘‘HOW do we enable Allied Health Professionals to access ‘Educator Trainer’ courses when funding is cut? - A study in a Northwest Foundation Trust. ‘’</vt:lpstr>
      <vt:lpstr>The Issue unfolding</vt:lpstr>
      <vt:lpstr>Action Research- Aims </vt:lpstr>
      <vt:lpstr>   Objectives  The researcher set out to investigate;     </vt:lpstr>
      <vt:lpstr>Methodology  &amp;  Data Collection</vt:lpstr>
      <vt:lpstr>Data Collection A- Methodology</vt:lpstr>
      <vt:lpstr>PowerPoint Presentation</vt:lpstr>
      <vt:lpstr>Data Collection B     Methodology</vt:lpstr>
      <vt:lpstr>PowerPoint Presentation</vt:lpstr>
      <vt:lpstr>Data collection c Methodology</vt:lpstr>
      <vt:lpstr>Email sent to Professional bodies </vt:lpstr>
      <vt:lpstr>PowerPoint Presentation</vt:lpstr>
      <vt:lpstr>Results – Key Themes               Data Collection ‘A’  survey monkey questionnaire- Bolton FT AHP’s</vt:lpstr>
      <vt:lpstr>Results – Key Themes             Data Collection ‘B’   questionnaire- Pef’s in the Northwest</vt:lpstr>
      <vt:lpstr>Results – Key Themes  Data Collection ‘c Email to 13 AHP Professional bodies – and HCPC Overarching body</vt:lpstr>
      <vt:lpstr>Conclusion (1)</vt:lpstr>
      <vt:lpstr>Conclusion (2)</vt:lpstr>
      <vt:lpstr>Recommendations</vt:lpstr>
      <vt:lpstr>Possible Solutions </vt:lpstr>
      <vt:lpstr>Developments Since the researcher carried out the research…….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enable Allied Health Professionals(AHP’s) to access ‘Educator Trainer’ courses when funding is cut? - A study in a Northwest Foundation Trust. ‘’</dc:title>
  <dc:creator>Simon Crozier</dc:creator>
  <cp:lastModifiedBy>MacMillan, Vicky</cp:lastModifiedBy>
  <cp:revision>157</cp:revision>
  <dcterms:created xsi:type="dcterms:W3CDTF">2017-06-06T09:15:43Z</dcterms:created>
  <dcterms:modified xsi:type="dcterms:W3CDTF">2017-07-06T09:50:19Z</dcterms:modified>
</cp:coreProperties>
</file>