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handoutMasterIdLst>
    <p:handoutMasterId r:id="rId20"/>
  </p:handoutMasterIdLst>
  <p:sldIdLst>
    <p:sldId id="256" r:id="rId3"/>
    <p:sldId id="281" r:id="rId4"/>
    <p:sldId id="275" r:id="rId5"/>
    <p:sldId id="265" r:id="rId6"/>
    <p:sldId id="274" r:id="rId7"/>
    <p:sldId id="261" r:id="rId8"/>
    <p:sldId id="282" r:id="rId9"/>
    <p:sldId id="279" r:id="rId10"/>
    <p:sldId id="263" r:id="rId11"/>
    <p:sldId id="276" r:id="rId12"/>
    <p:sldId id="271" r:id="rId13"/>
    <p:sldId id="272" r:id="rId14"/>
    <p:sldId id="264" r:id="rId15"/>
    <p:sldId id="280" r:id="rId16"/>
    <p:sldId id="266" r:id="rId17"/>
    <p:sldId id="283" r:id="rId18"/>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EE4"/>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54" autoAdjust="0"/>
    <p:restoredTop sz="94660"/>
  </p:normalViewPr>
  <p:slideViewPr>
    <p:cSldViewPr snapToGrid="0">
      <p:cViewPr varScale="1">
        <p:scale>
          <a:sx n="116" d="100"/>
          <a:sy n="116" d="100"/>
        </p:scale>
        <p:origin x="11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1BD6C8-B037-4995-AEB0-275AD2D81B0E}" type="doc">
      <dgm:prSet loTypeId="urn:microsoft.com/office/officeart/2005/8/layout/arrow1" loCatId="relationship" qsTypeId="urn:microsoft.com/office/officeart/2005/8/quickstyle/simple2" qsCatId="simple" csTypeId="urn:microsoft.com/office/officeart/2005/8/colors/accent1_2" csCatId="accent1" phldr="1"/>
      <dgm:spPr/>
      <dgm:t>
        <a:bodyPr/>
        <a:lstStyle/>
        <a:p>
          <a:endParaRPr lang="en-GB"/>
        </a:p>
      </dgm:t>
    </dgm:pt>
    <dgm:pt modelId="{A9507F8E-A5B6-463C-AAEC-B5C54D37B165}">
      <dgm:prSet phldrT="[Text]" custT="1"/>
      <dgm:spPr>
        <a:solidFill>
          <a:schemeClr val="accent5">
            <a:lumMod val="60000"/>
            <a:lumOff val="40000"/>
          </a:schemeClr>
        </a:solidFill>
      </dgm:spPr>
      <dgm:t>
        <a:bodyPr/>
        <a:lstStyle/>
        <a:p>
          <a:r>
            <a:rPr lang="en-GB" sz="2000" dirty="0" smtClean="0"/>
            <a:t>Diagnostic</a:t>
          </a:r>
        </a:p>
        <a:p>
          <a:r>
            <a:rPr lang="en-GB" sz="2000" dirty="0" smtClean="0"/>
            <a:t>Patient </a:t>
          </a:r>
        </a:p>
        <a:p>
          <a:r>
            <a:rPr lang="en-GB" sz="2000" dirty="0" smtClean="0"/>
            <a:t>Acute Care  </a:t>
          </a:r>
          <a:endParaRPr lang="en-GB" sz="2000" dirty="0"/>
        </a:p>
      </dgm:t>
    </dgm:pt>
    <dgm:pt modelId="{742D720E-880E-443E-B9BB-668274790BA5}" type="parTrans" cxnId="{1F170960-64F2-4DFC-B9D0-F17C59C61958}">
      <dgm:prSet/>
      <dgm:spPr/>
      <dgm:t>
        <a:bodyPr/>
        <a:lstStyle/>
        <a:p>
          <a:endParaRPr lang="en-GB"/>
        </a:p>
      </dgm:t>
    </dgm:pt>
    <dgm:pt modelId="{4636D0D9-C643-4A15-AC6F-8F0C56315B5B}" type="sibTrans" cxnId="{1F170960-64F2-4DFC-B9D0-F17C59C61958}">
      <dgm:prSet/>
      <dgm:spPr/>
      <dgm:t>
        <a:bodyPr/>
        <a:lstStyle/>
        <a:p>
          <a:endParaRPr lang="en-GB"/>
        </a:p>
      </dgm:t>
    </dgm:pt>
    <dgm:pt modelId="{CEC9962D-EF58-4F83-ADB1-1B53C9DACDEA}">
      <dgm:prSet phldrT="[Text]" custT="1"/>
      <dgm:spPr>
        <a:solidFill>
          <a:schemeClr val="accent5">
            <a:lumMod val="75000"/>
          </a:schemeClr>
        </a:solidFill>
      </dgm:spPr>
      <dgm:t>
        <a:bodyPr/>
        <a:lstStyle/>
        <a:p>
          <a:r>
            <a:rPr lang="en-GB" sz="2800" dirty="0" smtClean="0"/>
            <a:t>Dialogic</a:t>
          </a:r>
        </a:p>
        <a:p>
          <a:r>
            <a:rPr lang="en-GB" sz="2800" dirty="0" smtClean="0"/>
            <a:t>Individual</a:t>
          </a:r>
        </a:p>
        <a:p>
          <a:r>
            <a:rPr lang="en-GB" sz="2800" dirty="0" smtClean="0"/>
            <a:t>Community  </a:t>
          </a:r>
          <a:endParaRPr lang="en-GB" sz="2800" dirty="0"/>
        </a:p>
      </dgm:t>
    </dgm:pt>
    <dgm:pt modelId="{501126B5-45E5-4BA6-B061-78CF8617398F}" type="parTrans" cxnId="{AFA38A60-1514-4A45-B96B-523AB99D98B1}">
      <dgm:prSet/>
      <dgm:spPr/>
      <dgm:t>
        <a:bodyPr/>
        <a:lstStyle/>
        <a:p>
          <a:endParaRPr lang="en-GB"/>
        </a:p>
      </dgm:t>
    </dgm:pt>
    <dgm:pt modelId="{793AB76F-2F36-4724-8333-617A846438FC}" type="sibTrans" cxnId="{AFA38A60-1514-4A45-B96B-523AB99D98B1}">
      <dgm:prSet/>
      <dgm:spPr/>
      <dgm:t>
        <a:bodyPr/>
        <a:lstStyle/>
        <a:p>
          <a:endParaRPr lang="en-GB"/>
        </a:p>
      </dgm:t>
    </dgm:pt>
    <dgm:pt modelId="{5E304A0A-32F6-48FB-83B9-2C63C96D4FD0}" type="pres">
      <dgm:prSet presAssocID="{631BD6C8-B037-4995-AEB0-275AD2D81B0E}" presName="cycle" presStyleCnt="0">
        <dgm:presLayoutVars>
          <dgm:dir/>
          <dgm:resizeHandles val="exact"/>
        </dgm:presLayoutVars>
      </dgm:prSet>
      <dgm:spPr/>
      <dgm:t>
        <a:bodyPr/>
        <a:lstStyle/>
        <a:p>
          <a:endParaRPr lang="en-GB"/>
        </a:p>
      </dgm:t>
    </dgm:pt>
    <dgm:pt modelId="{48CC9EF8-7763-4489-9BAE-AB4993F97EE9}" type="pres">
      <dgm:prSet presAssocID="{A9507F8E-A5B6-463C-AAEC-B5C54D37B165}" presName="arrow" presStyleLbl="node1" presStyleIdx="0" presStyleCnt="2" custScaleX="73509" custScaleY="78103" custRadScaleRad="99538" custRadScaleInc="-187">
        <dgm:presLayoutVars>
          <dgm:bulletEnabled val="1"/>
        </dgm:presLayoutVars>
      </dgm:prSet>
      <dgm:spPr/>
      <dgm:t>
        <a:bodyPr/>
        <a:lstStyle/>
        <a:p>
          <a:endParaRPr lang="en-GB"/>
        </a:p>
      </dgm:t>
    </dgm:pt>
    <dgm:pt modelId="{03FE37CA-52EC-49E4-A6A9-3FD2FF30E10A}" type="pres">
      <dgm:prSet presAssocID="{CEC9962D-EF58-4F83-ADB1-1B53C9DACDEA}" presName="arrow" presStyleLbl="node1" presStyleIdx="1" presStyleCnt="2">
        <dgm:presLayoutVars>
          <dgm:bulletEnabled val="1"/>
        </dgm:presLayoutVars>
      </dgm:prSet>
      <dgm:spPr/>
      <dgm:t>
        <a:bodyPr/>
        <a:lstStyle/>
        <a:p>
          <a:endParaRPr lang="en-GB"/>
        </a:p>
      </dgm:t>
    </dgm:pt>
  </dgm:ptLst>
  <dgm:cxnLst>
    <dgm:cxn modelId="{AFA38A60-1514-4A45-B96B-523AB99D98B1}" srcId="{631BD6C8-B037-4995-AEB0-275AD2D81B0E}" destId="{CEC9962D-EF58-4F83-ADB1-1B53C9DACDEA}" srcOrd="1" destOrd="0" parTransId="{501126B5-45E5-4BA6-B061-78CF8617398F}" sibTransId="{793AB76F-2F36-4724-8333-617A846438FC}"/>
    <dgm:cxn modelId="{60E58A60-9429-49C4-9DB1-3EBA16D7EBE7}" type="presOf" srcId="{631BD6C8-B037-4995-AEB0-275AD2D81B0E}" destId="{5E304A0A-32F6-48FB-83B9-2C63C96D4FD0}" srcOrd="0" destOrd="0" presId="urn:microsoft.com/office/officeart/2005/8/layout/arrow1"/>
    <dgm:cxn modelId="{E26EF9C2-8D6D-4399-B4FA-A5E2A202F4CB}" type="presOf" srcId="{A9507F8E-A5B6-463C-AAEC-B5C54D37B165}" destId="{48CC9EF8-7763-4489-9BAE-AB4993F97EE9}" srcOrd="0" destOrd="0" presId="urn:microsoft.com/office/officeart/2005/8/layout/arrow1"/>
    <dgm:cxn modelId="{DA04B076-C05C-46E9-BFFA-7F2AF9D40A0B}" type="presOf" srcId="{CEC9962D-EF58-4F83-ADB1-1B53C9DACDEA}" destId="{03FE37CA-52EC-49E4-A6A9-3FD2FF30E10A}" srcOrd="0" destOrd="0" presId="urn:microsoft.com/office/officeart/2005/8/layout/arrow1"/>
    <dgm:cxn modelId="{1F170960-64F2-4DFC-B9D0-F17C59C61958}" srcId="{631BD6C8-B037-4995-AEB0-275AD2D81B0E}" destId="{A9507F8E-A5B6-463C-AAEC-B5C54D37B165}" srcOrd="0" destOrd="0" parTransId="{742D720E-880E-443E-B9BB-668274790BA5}" sibTransId="{4636D0D9-C643-4A15-AC6F-8F0C56315B5B}"/>
    <dgm:cxn modelId="{2D2E91F0-3EB1-43F9-A72E-9D1EA713FA39}" type="presParOf" srcId="{5E304A0A-32F6-48FB-83B9-2C63C96D4FD0}" destId="{48CC9EF8-7763-4489-9BAE-AB4993F97EE9}" srcOrd="0" destOrd="0" presId="urn:microsoft.com/office/officeart/2005/8/layout/arrow1"/>
    <dgm:cxn modelId="{AF4B0956-FFD5-4BEF-8178-1F65703924B4}" type="presParOf" srcId="{5E304A0A-32F6-48FB-83B9-2C63C96D4FD0}" destId="{03FE37CA-52EC-49E4-A6A9-3FD2FF30E10A}"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1BD6C8-B037-4995-AEB0-275AD2D81B0E}" type="doc">
      <dgm:prSet loTypeId="urn:microsoft.com/office/officeart/2005/8/layout/arrow1" loCatId="relationship" qsTypeId="urn:microsoft.com/office/officeart/2005/8/quickstyle/simple2" qsCatId="simple" csTypeId="urn:microsoft.com/office/officeart/2005/8/colors/accent1_2" csCatId="accent1" phldr="1"/>
      <dgm:spPr/>
      <dgm:t>
        <a:bodyPr/>
        <a:lstStyle/>
        <a:p>
          <a:endParaRPr lang="en-GB"/>
        </a:p>
      </dgm:t>
    </dgm:pt>
    <dgm:pt modelId="{A9507F8E-A5B6-463C-AAEC-B5C54D37B165}">
      <dgm:prSet phldrT="[Text]" custT="1"/>
      <dgm:spPr/>
      <dgm:t>
        <a:bodyPr/>
        <a:lstStyle/>
        <a:p>
          <a:pPr algn="ctr"/>
          <a:endParaRPr lang="en-GB" sz="2400" dirty="0" smtClean="0"/>
        </a:p>
        <a:p>
          <a:pPr algn="ctr"/>
          <a:r>
            <a:rPr lang="en-GB" sz="2000" dirty="0" smtClean="0"/>
            <a:t>Social work ‘speak’  </a:t>
          </a:r>
        </a:p>
        <a:p>
          <a:pPr algn="ctr"/>
          <a:r>
            <a:rPr lang="en-GB" sz="2000" dirty="0" smtClean="0"/>
            <a:t>Social Justice</a:t>
          </a:r>
        </a:p>
        <a:p>
          <a:pPr algn="ctr"/>
          <a:r>
            <a:rPr lang="en-GB" sz="2000" dirty="0" smtClean="0"/>
            <a:t>Holistic Reflective</a:t>
          </a:r>
        </a:p>
        <a:p>
          <a:pPr algn="ctr"/>
          <a:r>
            <a:rPr lang="en-GB" sz="2000" dirty="0" smtClean="0"/>
            <a:t>Roots in social model </a:t>
          </a:r>
        </a:p>
        <a:p>
          <a:pPr algn="ctr"/>
          <a:r>
            <a:rPr lang="en-GB" sz="2400" dirty="0" smtClean="0"/>
            <a:t>  </a:t>
          </a:r>
          <a:endParaRPr lang="en-GB" sz="2400" dirty="0"/>
        </a:p>
      </dgm:t>
    </dgm:pt>
    <dgm:pt modelId="{742D720E-880E-443E-B9BB-668274790BA5}" type="parTrans" cxnId="{1F170960-64F2-4DFC-B9D0-F17C59C61958}">
      <dgm:prSet/>
      <dgm:spPr/>
      <dgm:t>
        <a:bodyPr/>
        <a:lstStyle/>
        <a:p>
          <a:endParaRPr lang="en-GB"/>
        </a:p>
      </dgm:t>
    </dgm:pt>
    <dgm:pt modelId="{4636D0D9-C643-4A15-AC6F-8F0C56315B5B}" type="sibTrans" cxnId="{1F170960-64F2-4DFC-B9D0-F17C59C61958}">
      <dgm:prSet/>
      <dgm:spPr/>
      <dgm:t>
        <a:bodyPr/>
        <a:lstStyle/>
        <a:p>
          <a:endParaRPr lang="en-GB"/>
        </a:p>
      </dgm:t>
    </dgm:pt>
    <dgm:pt modelId="{CEC9962D-EF58-4F83-ADB1-1B53C9DACDEA}">
      <dgm:prSet phldrT="[Text]" custT="1"/>
      <dgm:spPr/>
      <dgm:t>
        <a:bodyPr/>
        <a:lstStyle/>
        <a:p>
          <a:endParaRPr lang="en-GB" sz="2400" dirty="0" smtClean="0"/>
        </a:p>
        <a:p>
          <a:r>
            <a:rPr lang="en-GB" sz="2000" dirty="0" smtClean="0"/>
            <a:t>Healthcare ‘speak’</a:t>
          </a:r>
        </a:p>
        <a:p>
          <a:r>
            <a:rPr lang="en-GB" sz="2000" dirty="0" smtClean="0"/>
            <a:t>Improving/saving lives</a:t>
          </a:r>
        </a:p>
        <a:p>
          <a:r>
            <a:rPr lang="en-GB" sz="2000" dirty="0" smtClean="0"/>
            <a:t>Pragmatic  </a:t>
          </a:r>
        </a:p>
        <a:p>
          <a:r>
            <a:rPr lang="en-GB" sz="2000" dirty="0" smtClean="0"/>
            <a:t>Roots in medical model </a:t>
          </a:r>
        </a:p>
        <a:p>
          <a:endParaRPr lang="en-GB" sz="2400" dirty="0" smtClean="0"/>
        </a:p>
      </dgm:t>
    </dgm:pt>
    <dgm:pt modelId="{501126B5-45E5-4BA6-B061-78CF8617398F}" type="parTrans" cxnId="{AFA38A60-1514-4A45-B96B-523AB99D98B1}">
      <dgm:prSet/>
      <dgm:spPr/>
      <dgm:t>
        <a:bodyPr/>
        <a:lstStyle/>
        <a:p>
          <a:endParaRPr lang="en-GB"/>
        </a:p>
      </dgm:t>
    </dgm:pt>
    <dgm:pt modelId="{793AB76F-2F36-4724-8333-617A846438FC}" type="sibTrans" cxnId="{AFA38A60-1514-4A45-B96B-523AB99D98B1}">
      <dgm:prSet/>
      <dgm:spPr/>
      <dgm:t>
        <a:bodyPr/>
        <a:lstStyle/>
        <a:p>
          <a:endParaRPr lang="en-GB"/>
        </a:p>
      </dgm:t>
    </dgm:pt>
    <dgm:pt modelId="{5E304A0A-32F6-48FB-83B9-2C63C96D4FD0}" type="pres">
      <dgm:prSet presAssocID="{631BD6C8-B037-4995-AEB0-275AD2D81B0E}" presName="cycle" presStyleCnt="0">
        <dgm:presLayoutVars>
          <dgm:dir/>
          <dgm:resizeHandles val="exact"/>
        </dgm:presLayoutVars>
      </dgm:prSet>
      <dgm:spPr/>
      <dgm:t>
        <a:bodyPr/>
        <a:lstStyle/>
        <a:p>
          <a:endParaRPr lang="en-GB"/>
        </a:p>
      </dgm:t>
    </dgm:pt>
    <dgm:pt modelId="{48CC9EF8-7763-4489-9BAE-AB4993F97EE9}" type="pres">
      <dgm:prSet presAssocID="{A9507F8E-A5B6-463C-AAEC-B5C54D37B165}" presName="arrow" presStyleLbl="node1" presStyleIdx="0" presStyleCnt="2" custRadScaleRad="99538" custRadScaleInc="-187">
        <dgm:presLayoutVars>
          <dgm:bulletEnabled val="1"/>
        </dgm:presLayoutVars>
      </dgm:prSet>
      <dgm:spPr/>
      <dgm:t>
        <a:bodyPr/>
        <a:lstStyle/>
        <a:p>
          <a:endParaRPr lang="en-GB"/>
        </a:p>
      </dgm:t>
    </dgm:pt>
    <dgm:pt modelId="{03FE37CA-52EC-49E4-A6A9-3FD2FF30E10A}" type="pres">
      <dgm:prSet presAssocID="{CEC9962D-EF58-4F83-ADB1-1B53C9DACDEA}" presName="arrow" presStyleLbl="node1" presStyleIdx="1" presStyleCnt="2">
        <dgm:presLayoutVars>
          <dgm:bulletEnabled val="1"/>
        </dgm:presLayoutVars>
      </dgm:prSet>
      <dgm:spPr/>
      <dgm:t>
        <a:bodyPr/>
        <a:lstStyle/>
        <a:p>
          <a:endParaRPr lang="en-GB"/>
        </a:p>
      </dgm:t>
    </dgm:pt>
  </dgm:ptLst>
  <dgm:cxnLst>
    <dgm:cxn modelId="{7F3278CB-52C7-40D6-954A-388EAA1F52D6}" type="presOf" srcId="{A9507F8E-A5B6-463C-AAEC-B5C54D37B165}" destId="{48CC9EF8-7763-4489-9BAE-AB4993F97EE9}" srcOrd="0" destOrd="0" presId="urn:microsoft.com/office/officeart/2005/8/layout/arrow1"/>
    <dgm:cxn modelId="{AFA38A60-1514-4A45-B96B-523AB99D98B1}" srcId="{631BD6C8-B037-4995-AEB0-275AD2D81B0E}" destId="{CEC9962D-EF58-4F83-ADB1-1B53C9DACDEA}" srcOrd="1" destOrd="0" parTransId="{501126B5-45E5-4BA6-B061-78CF8617398F}" sibTransId="{793AB76F-2F36-4724-8333-617A846438FC}"/>
    <dgm:cxn modelId="{C7BE9735-2E1A-452C-A346-A4881B8B0B24}" type="presOf" srcId="{CEC9962D-EF58-4F83-ADB1-1B53C9DACDEA}" destId="{03FE37CA-52EC-49E4-A6A9-3FD2FF30E10A}" srcOrd="0" destOrd="0" presId="urn:microsoft.com/office/officeart/2005/8/layout/arrow1"/>
    <dgm:cxn modelId="{1F170960-64F2-4DFC-B9D0-F17C59C61958}" srcId="{631BD6C8-B037-4995-AEB0-275AD2D81B0E}" destId="{A9507F8E-A5B6-463C-AAEC-B5C54D37B165}" srcOrd="0" destOrd="0" parTransId="{742D720E-880E-443E-B9BB-668274790BA5}" sibTransId="{4636D0D9-C643-4A15-AC6F-8F0C56315B5B}"/>
    <dgm:cxn modelId="{79BF2426-9D92-4D13-90DA-2904091027E1}" type="presOf" srcId="{631BD6C8-B037-4995-AEB0-275AD2D81B0E}" destId="{5E304A0A-32F6-48FB-83B9-2C63C96D4FD0}" srcOrd="0" destOrd="0" presId="urn:microsoft.com/office/officeart/2005/8/layout/arrow1"/>
    <dgm:cxn modelId="{33B210A3-69CA-4F3B-BD9D-9721C33DFF2C}" type="presParOf" srcId="{5E304A0A-32F6-48FB-83B9-2C63C96D4FD0}" destId="{48CC9EF8-7763-4489-9BAE-AB4993F97EE9}" srcOrd="0" destOrd="0" presId="urn:microsoft.com/office/officeart/2005/8/layout/arrow1"/>
    <dgm:cxn modelId="{4A607B24-F0B9-49D8-89DC-744655399D3E}" type="presParOf" srcId="{5E304A0A-32F6-48FB-83B9-2C63C96D4FD0}" destId="{03FE37CA-52EC-49E4-A6A9-3FD2FF30E10A}"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1BD6C8-B037-4995-AEB0-275AD2D81B0E}" type="doc">
      <dgm:prSet loTypeId="urn:microsoft.com/office/officeart/2005/8/layout/arrow1" loCatId="relationship" qsTypeId="urn:microsoft.com/office/officeart/2005/8/quickstyle/simple2" qsCatId="simple" csTypeId="urn:microsoft.com/office/officeart/2005/8/colors/accent1_2" csCatId="accent1" phldr="1"/>
      <dgm:spPr/>
      <dgm:t>
        <a:bodyPr/>
        <a:lstStyle/>
        <a:p>
          <a:endParaRPr lang="en-GB"/>
        </a:p>
      </dgm:t>
    </dgm:pt>
    <dgm:pt modelId="{A9507F8E-A5B6-463C-AAEC-B5C54D37B165}">
      <dgm:prSet phldrT="[Text]" custT="1"/>
      <dgm:spPr/>
      <dgm:t>
        <a:bodyPr/>
        <a:lstStyle/>
        <a:p>
          <a:pPr algn="ctr"/>
          <a:endParaRPr lang="en-GB" sz="2400" dirty="0" smtClean="0"/>
        </a:p>
        <a:p>
          <a:pPr algn="ctr"/>
          <a:r>
            <a:rPr lang="en-GB" sz="2000" dirty="0" smtClean="0"/>
            <a:t>Social work ‘speak’  </a:t>
          </a:r>
        </a:p>
        <a:p>
          <a:pPr algn="ctr"/>
          <a:r>
            <a:rPr lang="en-GB" sz="2000" dirty="0" smtClean="0"/>
            <a:t>Social Justice</a:t>
          </a:r>
        </a:p>
        <a:p>
          <a:pPr algn="ctr"/>
          <a:r>
            <a:rPr lang="en-GB" sz="2000" dirty="0" smtClean="0"/>
            <a:t>Holistic Reflective</a:t>
          </a:r>
        </a:p>
        <a:p>
          <a:pPr algn="ctr"/>
          <a:r>
            <a:rPr lang="en-GB" sz="2000" dirty="0" smtClean="0"/>
            <a:t>Roots in social model </a:t>
          </a:r>
        </a:p>
        <a:p>
          <a:pPr algn="ctr"/>
          <a:r>
            <a:rPr lang="en-GB" sz="2400" dirty="0" smtClean="0"/>
            <a:t>  </a:t>
          </a:r>
          <a:endParaRPr lang="en-GB" sz="2400" dirty="0"/>
        </a:p>
      </dgm:t>
    </dgm:pt>
    <dgm:pt modelId="{742D720E-880E-443E-B9BB-668274790BA5}" type="parTrans" cxnId="{1F170960-64F2-4DFC-B9D0-F17C59C61958}">
      <dgm:prSet/>
      <dgm:spPr/>
      <dgm:t>
        <a:bodyPr/>
        <a:lstStyle/>
        <a:p>
          <a:endParaRPr lang="en-GB"/>
        </a:p>
      </dgm:t>
    </dgm:pt>
    <dgm:pt modelId="{4636D0D9-C643-4A15-AC6F-8F0C56315B5B}" type="sibTrans" cxnId="{1F170960-64F2-4DFC-B9D0-F17C59C61958}">
      <dgm:prSet/>
      <dgm:spPr/>
      <dgm:t>
        <a:bodyPr/>
        <a:lstStyle/>
        <a:p>
          <a:endParaRPr lang="en-GB"/>
        </a:p>
      </dgm:t>
    </dgm:pt>
    <dgm:pt modelId="{CEC9962D-EF58-4F83-ADB1-1B53C9DACDEA}">
      <dgm:prSet phldrT="[Text]" custT="1"/>
      <dgm:spPr/>
      <dgm:t>
        <a:bodyPr/>
        <a:lstStyle/>
        <a:p>
          <a:endParaRPr lang="en-GB" sz="2400" dirty="0" smtClean="0"/>
        </a:p>
        <a:p>
          <a:r>
            <a:rPr lang="en-GB" sz="2000" dirty="0" smtClean="0"/>
            <a:t>Healthcare ‘speak’</a:t>
          </a:r>
        </a:p>
        <a:p>
          <a:r>
            <a:rPr lang="en-GB" sz="2000" dirty="0" smtClean="0"/>
            <a:t>Improving/saving lives</a:t>
          </a:r>
        </a:p>
        <a:p>
          <a:r>
            <a:rPr lang="en-GB" sz="2000" dirty="0" smtClean="0"/>
            <a:t>Pragmatic  </a:t>
          </a:r>
        </a:p>
        <a:p>
          <a:r>
            <a:rPr lang="en-GB" sz="2000" dirty="0" smtClean="0"/>
            <a:t>Roots in medical model </a:t>
          </a:r>
        </a:p>
        <a:p>
          <a:endParaRPr lang="en-GB" sz="2400" dirty="0" smtClean="0"/>
        </a:p>
      </dgm:t>
    </dgm:pt>
    <dgm:pt modelId="{501126B5-45E5-4BA6-B061-78CF8617398F}" type="parTrans" cxnId="{AFA38A60-1514-4A45-B96B-523AB99D98B1}">
      <dgm:prSet/>
      <dgm:spPr/>
      <dgm:t>
        <a:bodyPr/>
        <a:lstStyle/>
        <a:p>
          <a:endParaRPr lang="en-GB"/>
        </a:p>
      </dgm:t>
    </dgm:pt>
    <dgm:pt modelId="{793AB76F-2F36-4724-8333-617A846438FC}" type="sibTrans" cxnId="{AFA38A60-1514-4A45-B96B-523AB99D98B1}">
      <dgm:prSet/>
      <dgm:spPr/>
      <dgm:t>
        <a:bodyPr/>
        <a:lstStyle/>
        <a:p>
          <a:endParaRPr lang="en-GB"/>
        </a:p>
      </dgm:t>
    </dgm:pt>
    <dgm:pt modelId="{5E304A0A-32F6-48FB-83B9-2C63C96D4FD0}" type="pres">
      <dgm:prSet presAssocID="{631BD6C8-B037-4995-AEB0-275AD2D81B0E}" presName="cycle" presStyleCnt="0">
        <dgm:presLayoutVars>
          <dgm:dir/>
          <dgm:resizeHandles val="exact"/>
        </dgm:presLayoutVars>
      </dgm:prSet>
      <dgm:spPr/>
      <dgm:t>
        <a:bodyPr/>
        <a:lstStyle/>
        <a:p>
          <a:endParaRPr lang="en-GB"/>
        </a:p>
      </dgm:t>
    </dgm:pt>
    <dgm:pt modelId="{48CC9EF8-7763-4489-9BAE-AB4993F97EE9}" type="pres">
      <dgm:prSet presAssocID="{A9507F8E-A5B6-463C-AAEC-B5C54D37B165}" presName="arrow" presStyleLbl="node1" presStyleIdx="0" presStyleCnt="2" custRadScaleRad="99538" custRadScaleInc="-187">
        <dgm:presLayoutVars>
          <dgm:bulletEnabled val="1"/>
        </dgm:presLayoutVars>
      </dgm:prSet>
      <dgm:spPr/>
      <dgm:t>
        <a:bodyPr/>
        <a:lstStyle/>
        <a:p>
          <a:endParaRPr lang="en-GB"/>
        </a:p>
      </dgm:t>
    </dgm:pt>
    <dgm:pt modelId="{03FE37CA-52EC-49E4-A6A9-3FD2FF30E10A}" type="pres">
      <dgm:prSet presAssocID="{CEC9962D-EF58-4F83-ADB1-1B53C9DACDEA}" presName="arrow" presStyleLbl="node1" presStyleIdx="1" presStyleCnt="2">
        <dgm:presLayoutVars>
          <dgm:bulletEnabled val="1"/>
        </dgm:presLayoutVars>
      </dgm:prSet>
      <dgm:spPr/>
      <dgm:t>
        <a:bodyPr/>
        <a:lstStyle/>
        <a:p>
          <a:endParaRPr lang="en-GB"/>
        </a:p>
      </dgm:t>
    </dgm:pt>
  </dgm:ptLst>
  <dgm:cxnLst>
    <dgm:cxn modelId="{AFA38A60-1514-4A45-B96B-523AB99D98B1}" srcId="{631BD6C8-B037-4995-AEB0-275AD2D81B0E}" destId="{CEC9962D-EF58-4F83-ADB1-1B53C9DACDEA}" srcOrd="1" destOrd="0" parTransId="{501126B5-45E5-4BA6-B061-78CF8617398F}" sibTransId="{793AB76F-2F36-4724-8333-617A846438FC}"/>
    <dgm:cxn modelId="{9B74C1DD-D609-46EB-849A-B550B566989A}" type="presOf" srcId="{CEC9962D-EF58-4F83-ADB1-1B53C9DACDEA}" destId="{03FE37CA-52EC-49E4-A6A9-3FD2FF30E10A}" srcOrd="0" destOrd="0" presId="urn:microsoft.com/office/officeart/2005/8/layout/arrow1"/>
    <dgm:cxn modelId="{A30178F6-BE6F-4F10-9D97-BAC2D4ED1C97}" type="presOf" srcId="{A9507F8E-A5B6-463C-AAEC-B5C54D37B165}" destId="{48CC9EF8-7763-4489-9BAE-AB4993F97EE9}" srcOrd="0" destOrd="0" presId="urn:microsoft.com/office/officeart/2005/8/layout/arrow1"/>
    <dgm:cxn modelId="{B3223FE8-7FF2-4BC9-8394-7B5158DCF3C0}" type="presOf" srcId="{631BD6C8-B037-4995-AEB0-275AD2D81B0E}" destId="{5E304A0A-32F6-48FB-83B9-2C63C96D4FD0}" srcOrd="0" destOrd="0" presId="urn:microsoft.com/office/officeart/2005/8/layout/arrow1"/>
    <dgm:cxn modelId="{1F170960-64F2-4DFC-B9D0-F17C59C61958}" srcId="{631BD6C8-B037-4995-AEB0-275AD2D81B0E}" destId="{A9507F8E-A5B6-463C-AAEC-B5C54D37B165}" srcOrd="0" destOrd="0" parTransId="{742D720E-880E-443E-B9BB-668274790BA5}" sibTransId="{4636D0D9-C643-4A15-AC6F-8F0C56315B5B}"/>
    <dgm:cxn modelId="{9B31CF61-1C28-4A3B-B64D-371A7A06C5BB}" type="presParOf" srcId="{5E304A0A-32F6-48FB-83B9-2C63C96D4FD0}" destId="{48CC9EF8-7763-4489-9BAE-AB4993F97EE9}" srcOrd="0" destOrd="0" presId="urn:microsoft.com/office/officeart/2005/8/layout/arrow1"/>
    <dgm:cxn modelId="{AE20A193-923B-4768-B1C1-71E56B8CF516}" type="presParOf" srcId="{5E304A0A-32F6-48FB-83B9-2C63C96D4FD0}" destId="{03FE37CA-52EC-49E4-A6A9-3FD2FF30E10A}"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B5DF1F1-E6DA-484F-9C77-AAE998BDEC60}" type="datetimeFigureOut">
              <a:rPr lang="en-GB" smtClean="0"/>
              <a:t>06/07/2017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86F80C4-1F89-447D-95F6-CAF25478CF80}" type="slidenum">
              <a:rPr lang="en-GB" smtClean="0"/>
              <a:t>‹#›</a:t>
            </a:fld>
            <a:endParaRPr lang="en-GB"/>
          </a:p>
        </p:txBody>
      </p:sp>
    </p:spTree>
    <p:extLst>
      <p:ext uri="{BB962C8B-B14F-4D97-AF65-F5344CB8AC3E}">
        <p14:creationId xmlns:p14="http://schemas.microsoft.com/office/powerpoint/2010/main" val="534926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694118A0-27AB-49FD-8B3D-6142EF668BE4}" type="datetimeFigureOut">
              <a:rPr lang="en-GB" smtClean="0"/>
              <a:t>06/07/2017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96771AF-9C5B-4D60-B943-3D017CA43669}" type="slidenum">
              <a:rPr lang="en-GB" smtClean="0"/>
              <a:t>‹#›</a:t>
            </a:fld>
            <a:endParaRPr lang="en-GB"/>
          </a:p>
        </p:txBody>
      </p:sp>
    </p:spTree>
    <p:extLst>
      <p:ext uri="{BB962C8B-B14F-4D97-AF65-F5344CB8AC3E}">
        <p14:creationId xmlns:p14="http://schemas.microsoft.com/office/powerpoint/2010/main" val="194835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6771AF-9C5B-4D60-B943-3D017CA43669}" type="slidenum">
              <a:rPr lang="en-GB" smtClean="0"/>
              <a:t>1</a:t>
            </a:fld>
            <a:endParaRPr lang="en-GB"/>
          </a:p>
        </p:txBody>
      </p:sp>
    </p:spTree>
    <p:extLst>
      <p:ext uri="{BB962C8B-B14F-4D97-AF65-F5344CB8AC3E}">
        <p14:creationId xmlns:p14="http://schemas.microsoft.com/office/powerpoint/2010/main" val="408879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6771AF-9C5B-4D60-B943-3D017CA43669}" type="slidenum">
              <a:rPr lang="en-GB" smtClean="0"/>
              <a:t>10</a:t>
            </a:fld>
            <a:endParaRPr lang="en-GB"/>
          </a:p>
        </p:txBody>
      </p:sp>
    </p:spTree>
    <p:extLst>
      <p:ext uri="{BB962C8B-B14F-4D97-AF65-F5344CB8AC3E}">
        <p14:creationId xmlns:p14="http://schemas.microsoft.com/office/powerpoint/2010/main" val="190998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6771AF-9C5B-4D60-B943-3D017CA43669}" type="slidenum">
              <a:rPr lang="en-GB" smtClean="0"/>
              <a:t>11</a:t>
            </a:fld>
            <a:endParaRPr lang="en-GB"/>
          </a:p>
        </p:txBody>
      </p:sp>
    </p:spTree>
    <p:extLst>
      <p:ext uri="{BB962C8B-B14F-4D97-AF65-F5344CB8AC3E}">
        <p14:creationId xmlns:p14="http://schemas.microsoft.com/office/powerpoint/2010/main" val="254454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6771AF-9C5B-4D60-B943-3D017CA43669}" type="slidenum">
              <a:rPr lang="en-GB" smtClean="0"/>
              <a:t>12</a:t>
            </a:fld>
            <a:endParaRPr lang="en-GB"/>
          </a:p>
        </p:txBody>
      </p:sp>
    </p:spTree>
    <p:extLst>
      <p:ext uri="{BB962C8B-B14F-4D97-AF65-F5344CB8AC3E}">
        <p14:creationId xmlns:p14="http://schemas.microsoft.com/office/powerpoint/2010/main" val="1644617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6771AF-9C5B-4D60-B943-3D017CA43669}" type="slidenum">
              <a:rPr lang="en-GB" smtClean="0"/>
              <a:t>13</a:t>
            </a:fld>
            <a:endParaRPr lang="en-GB"/>
          </a:p>
        </p:txBody>
      </p:sp>
    </p:spTree>
    <p:extLst>
      <p:ext uri="{BB962C8B-B14F-4D97-AF65-F5344CB8AC3E}">
        <p14:creationId xmlns:p14="http://schemas.microsoft.com/office/powerpoint/2010/main" val="22723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93CD0A-5E6C-4783-A4BC-0AA4722C7791}" type="slidenum">
              <a:rPr lang="en-GB" smtClean="0"/>
              <a:t>14</a:t>
            </a:fld>
            <a:endParaRPr lang="en-GB"/>
          </a:p>
        </p:txBody>
      </p:sp>
    </p:spTree>
    <p:extLst>
      <p:ext uri="{BB962C8B-B14F-4D97-AF65-F5344CB8AC3E}">
        <p14:creationId xmlns:p14="http://schemas.microsoft.com/office/powerpoint/2010/main" val="3173054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6771AF-9C5B-4D60-B943-3D017CA43669}" type="slidenum">
              <a:rPr lang="en-GB" smtClean="0"/>
              <a:t>15</a:t>
            </a:fld>
            <a:endParaRPr lang="en-GB"/>
          </a:p>
        </p:txBody>
      </p:sp>
    </p:spTree>
    <p:extLst>
      <p:ext uri="{BB962C8B-B14F-4D97-AF65-F5344CB8AC3E}">
        <p14:creationId xmlns:p14="http://schemas.microsoft.com/office/powerpoint/2010/main" val="98824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a:t>
            </a:r>
            <a:r>
              <a:rPr lang="en-GB" baseline="0" dirty="0" smtClean="0"/>
              <a:t> currently am employed as a PEF – but approach this subject as an Independent because the perspective I am offering is my own.</a:t>
            </a:r>
            <a:endParaRPr lang="en-GB" dirty="0"/>
          </a:p>
        </p:txBody>
      </p:sp>
      <p:sp>
        <p:nvSpPr>
          <p:cNvPr id="4" name="Slide Number Placeholder 3"/>
          <p:cNvSpPr>
            <a:spLocks noGrp="1"/>
          </p:cNvSpPr>
          <p:nvPr>
            <p:ph type="sldNum" sz="quarter" idx="10"/>
          </p:nvPr>
        </p:nvSpPr>
        <p:spPr/>
        <p:txBody>
          <a:bodyPr/>
          <a:lstStyle/>
          <a:p>
            <a:fld id="{F093CD0A-5E6C-4783-A4BC-0AA4722C7791}" type="slidenum">
              <a:rPr lang="en-GB" smtClean="0"/>
              <a:t>2</a:t>
            </a:fld>
            <a:endParaRPr lang="en-GB"/>
          </a:p>
        </p:txBody>
      </p:sp>
    </p:spTree>
    <p:extLst>
      <p:ext uri="{BB962C8B-B14F-4D97-AF65-F5344CB8AC3E}">
        <p14:creationId xmlns:p14="http://schemas.microsoft.com/office/powerpoint/2010/main" val="110787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 is this person</a:t>
            </a:r>
            <a:r>
              <a:rPr lang="en-GB" baseline="0" dirty="0" smtClean="0"/>
              <a:t> speaking to you?   -  I want to begin with some perspective by setting out who I am and how this applies </a:t>
            </a:r>
          </a:p>
        </p:txBody>
      </p:sp>
      <p:sp>
        <p:nvSpPr>
          <p:cNvPr id="4" name="Slide Number Placeholder 3"/>
          <p:cNvSpPr>
            <a:spLocks noGrp="1"/>
          </p:cNvSpPr>
          <p:nvPr>
            <p:ph type="sldNum" sz="quarter" idx="10"/>
          </p:nvPr>
        </p:nvSpPr>
        <p:spPr/>
        <p:txBody>
          <a:bodyPr/>
          <a:lstStyle/>
          <a:p>
            <a:fld id="{F093CD0A-5E6C-4783-A4BC-0AA4722C779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62765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6771AF-9C5B-4D60-B943-3D017CA43669}" type="slidenum">
              <a:rPr lang="en-GB" smtClean="0"/>
              <a:t>4</a:t>
            </a:fld>
            <a:endParaRPr lang="en-GB"/>
          </a:p>
        </p:txBody>
      </p:sp>
    </p:spTree>
    <p:extLst>
      <p:ext uri="{BB962C8B-B14F-4D97-AF65-F5344CB8AC3E}">
        <p14:creationId xmlns:p14="http://schemas.microsoft.com/office/powerpoint/2010/main" val="208840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6771AF-9C5B-4D60-B943-3D017CA43669}" type="slidenum">
              <a:rPr lang="en-GB" smtClean="0"/>
              <a:t>5</a:t>
            </a:fld>
            <a:endParaRPr lang="en-GB"/>
          </a:p>
        </p:txBody>
      </p:sp>
    </p:spTree>
    <p:extLst>
      <p:ext uri="{BB962C8B-B14F-4D97-AF65-F5344CB8AC3E}">
        <p14:creationId xmlns:p14="http://schemas.microsoft.com/office/powerpoint/2010/main" val="331648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6771AF-9C5B-4D60-B943-3D017CA43669}" type="slidenum">
              <a:rPr lang="en-GB" smtClean="0"/>
              <a:t>6</a:t>
            </a:fld>
            <a:endParaRPr lang="en-GB"/>
          </a:p>
        </p:txBody>
      </p:sp>
    </p:spTree>
    <p:extLst>
      <p:ext uri="{BB962C8B-B14F-4D97-AF65-F5344CB8AC3E}">
        <p14:creationId xmlns:p14="http://schemas.microsoft.com/office/powerpoint/2010/main" val="419126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6771AF-9C5B-4D60-B943-3D017CA43669}" type="slidenum">
              <a:rPr lang="en-GB" smtClean="0"/>
              <a:t>7</a:t>
            </a:fld>
            <a:endParaRPr lang="en-GB"/>
          </a:p>
        </p:txBody>
      </p:sp>
    </p:spTree>
    <p:extLst>
      <p:ext uri="{BB962C8B-B14F-4D97-AF65-F5344CB8AC3E}">
        <p14:creationId xmlns:p14="http://schemas.microsoft.com/office/powerpoint/2010/main" val="337553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93CD0A-5E6C-4783-A4BC-0AA4722C7791}" type="slidenum">
              <a:rPr lang="en-GB" smtClean="0"/>
              <a:t>8</a:t>
            </a:fld>
            <a:endParaRPr lang="en-GB"/>
          </a:p>
        </p:txBody>
      </p:sp>
    </p:spTree>
    <p:extLst>
      <p:ext uri="{BB962C8B-B14F-4D97-AF65-F5344CB8AC3E}">
        <p14:creationId xmlns:p14="http://schemas.microsoft.com/office/powerpoint/2010/main" val="3173054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6771AF-9C5B-4D60-B943-3D017CA43669}" type="slidenum">
              <a:rPr lang="en-GB" smtClean="0"/>
              <a:t>9</a:t>
            </a:fld>
            <a:endParaRPr lang="en-GB"/>
          </a:p>
        </p:txBody>
      </p:sp>
    </p:spTree>
    <p:extLst>
      <p:ext uri="{BB962C8B-B14F-4D97-AF65-F5344CB8AC3E}">
        <p14:creationId xmlns:p14="http://schemas.microsoft.com/office/powerpoint/2010/main" val="2753151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9E3AE9-A7B3-4BC4-B278-F0BE4F9A3DD6}"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B1746-ECEC-43C1-82F4-9DA0E0202819}" type="slidenum">
              <a:rPr lang="en-GB" smtClean="0"/>
              <a:t>‹#›</a:t>
            </a:fld>
            <a:endParaRPr lang="en-GB"/>
          </a:p>
        </p:txBody>
      </p:sp>
    </p:spTree>
    <p:extLst>
      <p:ext uri="{BB962C8B-B14F-4D97-AF65-F5344CB8AC3E}">
        <p14:creationId xmlns:p14="http://schemas.microsoft.com/office/powerpoint/2010/main" val="1199132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9E3AE9-A7B3-4BC4-B278-F0BE4F9A3DD6}"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B1746-ECEC-43C1-82F4-9DA0E0202819}" type="slidenum">
              <a:rPr lang="en-GB" smtClean="0"/>
              <a:t>‹#›</a:t>
            </a:fld>
            <a:endParaRPr lang="en-GB"/>
          </a:p>
        </p:txBody>
      </p:sp>
    </p:spTree>
    <p:extLst>
      <p:ext uri="{BB962C8B-B14F-4D97-AF65-F5344CB8AC3E}">
        <p14:creationId xmlns:p14="http://schemas.microsoft.com/office/powerpoint/2010/main" val="328823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9E3AE9-A7B3-4BC4-B278-F0BE4F9A3DD6}"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B1746-ECEC-43C1-82F4-9DA0E0202819}" type="slidenum">
              <a:rPr lang="en-GB" smtClean="0"/>
              <a:t>‹#›</a:t>
            </a:fld>
            <a:endParaRPr lang="en-GB"/>
          </a:p>
        </p:txBody>
      </p:sp>
    </p:spTree>
    <p:extLst>
      <p:ext uri="{BB962C8B-B14F-4D97-AF65-F5344CB8AC3E}">
        <p14:creationId xmlns:p14="http://schemas.microsoft.com/office/powerpoint/2010/main" val="593177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00CECF-7E6D-41B4-887A-A0407E125069}" type="datetimeFigureOut">
              <a:rPr lang="en-GB" smtClean="0">
                <a:solidFill>
                  <a:prstClr val="black">
                    <a:tint val="75000"/>
                  </a:prstClr>
                </a:solidFill>
              </a:rPr>
              <a:pPr/>
              <a:t>06/07/2017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C129D2-4AB8-4158-B16E-991054F701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4310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00CECF-7E6D-41B4-887A-A0407E125069}" type="datetimeFigureOut">
              <a:rPr lang="en-GB" smtClean="0">
                <a:solidFill>
                  <a:prstClr val="black">
                    <a:tint val="75000"/>
                  </a:prstClr>
                </a:solidFill>
              </a:rPr>
              <a:pPr/>
              <a:t>06/07/2017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C129D2-4AB8-4158-B16E-991054F701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5170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00CECF-7E6D-41B4-887A-A0407E125069}" type="datetimeFigureOut">
              <a:rPr lang="en-GB" smtClean="0">
                <a:solidFill>
                  <a:prstClr val="black">
                    <a:tint val="75000"/>
                  </a:prstClr>
                </a:solidFill>
              </a:rPr>
              <a:pPr/>
              <a:t>06/07/2017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C129D2-4AB8-4158-B16E-991054F701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4165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00CECF-7E6D-41B4-887A-A0407E125069}" type="datetimeFigureOut">
              <a:rPr lang="en-GB" smtClean="0">
                <a:solidFill>
                  <a:prstClr val="black">
                    <a:tint val="75000"/>
                  </a:prstClr>
                </a:solidFill>
              </a:rPr>
              <a:pPr/>
              <a:t>06/07/2017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3C129D2-4AB8-4158-B16E-991054F701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6473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00CECF-7E6D-41B4-887A-A0407E125069}" type="datetimeFigureOut">
              <a:rPr lang="en-GB" smtClean="0">
                <a:solidFill>
                  <a:prstClr val="black">
                    <a:tint val="75000"/>
                  </a:prstClr>
                </a:solidFill>
              </a:rPr>
              <a:pPr/>
              <a:t>06/07/2017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3C129D2-4AB8-4158-B16E-991054F701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6567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00CECF-7E6D-41B4-887A-A0407E125069}" type="datetimeFigureOut">
              <a:rPr lang="en-GB" smtClean="0">
                <a:solidFill>
                  <a:prstClr val="black">
                    <a:tint val="75000"/>
                  </a:prstClr>
                </a:solidFill>
              </a:rPr>
              <a:pPr/>
              <a:t>06/07/2017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3C129D2-4AB8-4158-B16E-991054F701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0216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0CECF-7E6D-41B4-887A-A0407E125069}" type="datetimeFigureOut">
              <a:rPr lang="en-GB" smtClean="0">
                <a:solidFill>
                  <a:prstClr val="black">
                    <a:tint val="75000"/>
                  </a:prstClr>
                </a:solidFill>
              </a:rPr>
              <a:pPr/>
              <a:t>06/07/2017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3C129D2-4AB8-4158-B16E-991054F701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3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0CECF-7E6D-41B4-887A-A0407E125069}" type="datetimeFigureOut">
              <a:rPr lang="en-GB" smtClean="0">
                <a:solidFill>
                  <a:prstClr val="black">
                    <a:tint val="75000"/>
                  </a:prstClr>
                </a:solidFill>
              </a:rPr>
              <a:pPr/>
              <a:t>06/07/2017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3C129D2-4AB8-4158-B16E-991054F701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6539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9E3AE9-A7B3-4BC4-B278-F0BE4F9A3DD6}"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B1746-ECEC-43C1-82F4-9DA0E0202819}" type="slidenum">
              <a:rPr lang="en-GB" smtClean="0"/>
              <a:t>‹#›</a:t>
            </a:fld>
            <a:endParaRPr lang="en-GB"/>
          </a:p>
        </p:txBody>
      </p:sp>
    </p:spTree>
    <p:extLst>
      <p:ext uri="{BB962C8B-B14F-4D97-AF65-F5344CB8AC3E}">
        <p14:creationId xmlns:p14="http://schemas.microsoft.com/office/powerpoint/2010/main" val="2329824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00CECF-7E6D-41B4-887A-A0407E125069}" type="datetimeFigureOut">
              <a:rPr lang="en-GB" smtClean="0">
                <a:solidFill>
                  <a:prstClr val="black">
                    <a:tint val="75000"/>
                  </a:prstClr>
                </a:solidFill>
              </a:rPr>
              <a:pPr/>
              <a:t>06/07/2017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3C129D2-4AB8-4158-B16E-991054F701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9458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00CECF-7E6D-41B4-887A-A0407E125069}" type="datetimeFigureOut">
              <a:rPr lang="en-GB" smtClean="0">
                <a:solidFill>
                  <a:prstClr val="black">
                    <a:tint val="75000"/>
                  </a:prstClr>
                </a:solidFill>
              </a:rPr>
              <a:pPr/>
              <a:t>06/07/2017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C129D2-4AB8-4158-B16E-991054F701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6031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00CECF-7E6D-41B4-887A-A0407E125069}" type="datetimeFigureOut">
              <a:rPr lang="en-GB" smtClean="0">
                <a:solidFill>
                  <a:prstClr val="black">
                    <a:tint val="75000"/>
                  </a:prstClr>
                </a:solidFill>
              </a:rPr>
              <a:pPr/>
              <a:t>06/07/2017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C129D2-4AB8-4158-B16E-991054F701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882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9E3AE9-A7B3-4BC4-B278-F0BE4F9A3DD6}" type="datetimeFigureOut">
              <a:rPr lang="en-GB" smtClean="0"/>
              <a:t>06/07/2017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FB1746-ECEC-43C1-82F4-9DA0E0202819}" type="slidenum">
              <a:rPr lang="en-GB" smtClean="0"/>
              <a:t>‹#›</a:t>
            </a:fld>
            <a:endParaRPr lang="en-GB"/>
          </a:p>
        </p:txBody>
      </p:sp>
    </p:spTree>
    <p:extLst>
      <p:ext uri="{BB962C8B-B14F-4D97-AF65-F5344CB8AC3E}">
        <p14:creationId xmlns:p14="http://schemas.microsoft.com/office/powerpoint/2010/main" val="145868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9E3AE9-A7B3-4BC4-B278-F0BE4F9A3DD6}" type="datetimeFigureOut">
              <a:rPr lang="en-GB" smtClean="0"/>
              <a:t>06/07/2017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FB1746-ECEC-43C1-82F4-9DA0E0202819}" type="slidenum">
              <a:rPr lang="en-GB" smtClean="0"/>
              <a:t>‹#›</a:t>
            </a:fld>
            <a:endParaRPr lang="en-GB"/>
          </a:p>
        </p:txBody>
      </p:sp>
    </p:spTree>
    <p:extLst>
      <p:ext uri="{BB962C8B-B14F-4D97-AF65-F5344CB8AC3E}">
        <p14:creationId xmlns:p14="http://schemas.microsoft.com/office/powerpoint/2010/main" val="235733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9E3AE9-A7B3-4BC4-B278-F0BE4F9A3DD6}" type="datetimeFigureOut">
              <a:rPr lang="en-GB" smtClean="0"/>
              <a:t>06/07/2017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FB1746-ECEC-43C1-82F4-9DA0E0202819}" type="slidenum">
              <a:rPr lang="en-GB" smtClean="0"/>
              <a:t>‹#›</a:t>
            </a:fld>
            <a:endParaRPr lang="en-GB"/>
          </a:p>
        </p:txBody>
      </p:sp>
    </p:spTree>
    <p:extLst>
      <p:ext uri="{BB962C8B-B14F-4D97-AF65-F5344CB8AC3E}">
        <p14:creationId xmlns:p14="http://schemas.microsoft.com/office/powerpoint/2010/main" val="3449044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9E3AE9-A7B3-4BC4-B278-F0BE4F9A3DD6}" type="datetimeFigureOut">
              <a:rPr lang="en-GB" smtClean="0"/>
              <a:t>06/07/2017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FB1746-ECEC-43C1-82F4-9DA0E0202819}" type="slidenum">
              <a:rPr lang="en-GB" smtClean="0"/>
              <a:t>‹#›</a:t>
            </a:fld>
            <a:endParaRPr lang="en-GB"/>
          </a:p>
        </p:txBody>
      </p:sp>
    </p:spTree>
    <p:extLst>
      <p:ext uri="{BB962C8B-B14F-4D97-AF65-F5344CB8AC3E}">
        <p14:creationId xmlns:p14="http://schemas.microsoft.com/office/powerpoint/2010/main" val="3127539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E3AE9-A7B3-4BC4-B278-F0BE4F9A3DD6}" type="datetimeFigureOut">
              <a:rPr lang="en-GB" smtClean="0"/>
              <a:t>06/07/2017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FB1746-ECEC-43C1-82F4-9DA0E0202819}" type="slidenum">
              <a:rPr lang="en-GB" smtClean="0"/>
              <a:t>‹#›</a:t>
            </a:fld>
            <a:endParaRPr lang="en-GB"/>
          </a:p>
        </p:txBody>
      </p:sp>
    </p:spTree>
    <p:extLst>
      <p:ext uri="{BB962C8B-B14F-4D97-AF65-F5344CB8AC3E}">
        <p14:creationId xmlns:p14="http://schemas.microsoft.com/office/powerpoint/2010/main" val="45165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9E3AE9-A7B3-4BC4-B278-F0BE4F9A3DD6}" type="datetimeFigureOut">
              <a:rPr lang="en-GB" smtClean="0"/>
              <a:t>06/07/2017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FB1746-ECEC-43C1-82F4-9DA0E0202819}" type="slidenum">
              <a:rPr lang="en-GB" smtClean="0"/>
              <a:t>‹#›</a:t>
            </a:fld>
            <a:endParaRPr lang="en-GB"/>
          </a:p>
        </p:txBody>
      </p:sp>
    </p:spTree>
    <p:extLst>
      <p:ext uri="{BB962C8B-B14F-4D97-AF65-F5344CB8AC3E}">
        <p14:creationId xmlns:p14="http://schemas.microsoft.com/office/powerpoint/2010/main" val="225922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9E3AE9-A7B3-4BC4-B278-F0BE4F9A3DD6}" type="datetimeFigureOut">
              <a:rPr lang="en-GB" smtClean="0"/>
              <a:t>06/07/2017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FB1746-ECEC-43C1-82F4-9DA0E0202819}" type="slidenum">
              <a:rPr lang="en-GB" smtClean="0"/>
              <a:t>‹#›</a:t>
            </a:fld>
            <a:endParaRPr lang="en-GB"/>
          </a:p>
        </p:txBody>
      </p:sp>
    </p:spTree>
    <p:extLst>
      <p:ext uri="{BB962C8B-B14F-4D97-AF65-F5344CB8AC3E}">
        <p14:creationId xmlns:p14="http://schemas.microsoft.com/office/powerpoint/2010/main" val="215454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E3AE9-A7B3-4BC4-B278-F0BE4F9A3DD6}" type="datetimeFigureOut">
              <a:rPr lang="en-GB" smtClean="0"/>
              <a:t>06/07/2017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B1746-ECEC-43C1-82F4-9DA0E0202819}" type="slidenum">
              <a:rPr lang="en-GB" smtClean="0"/>
              <a:t>‹#›</a:t>
            </a:fld>
            <a:endParaRPr lang="en-GB"/>
          </a:p>
        </p:txBody>
      </p:sp>
    </p:spTree>
    <p:extLst>
      <p:ext uri="{BB962C8B-B14F-4D97-AF65-F5344CB8AC3E}">
        <p14:creationId xmlns:p14="http://schemas.microsoft.com/office/powerpoint/2010/main" val="64201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400CECF-7E6D-41B4-887A-A0407E125069}" type="datetimeFigureOut">
              <a:rPr lang="en-GB" smtClean="0">
                <a:solidFill>
                  <a:prstClr val="black">
                    <a:tint val="75000"/>
                  </a:prstClr>
                </a:solidFill>
              </a:rPr>
              <a:pPr defTabSz="914400"/>
              <a:t>06/07/2017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3C129D2-4AB8-4158-B16E-991054F70119}"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3582984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3ACE6D7-FB52-47D0-AB48-BCDF6D9EBAF1}"/>
              </a:ext>
            </a:extLst>
          </p:cNvPr>
          <p:cNvPicPr>
            <a:picLocks noChangeAspect="1"/>
          </p:cNvPicPr>
          <p:nvPr/>
        </p:nvPicPr>
        <p:blipFill rotWithShape="1">
          <a:blip r:embed="rId3"/>
          <a:srcRect r="16667"/>
          <a:stretch/>
        </p:blipFill>
        <p:spPr>
          <a:xfrm>
            <a:off x="20" y="10"/>
            <a:ext cx="9143980" cy="6857990"/>
          </a:xfrm>
          <a:prstGeom prst="rect">
            <a:avLst/>
          </a:prstGeom>
        </p:spPr>
      </p:pic>
      <p:sp>
        <p:nvSpPr>
          <p:cNvPr id="11" name="Rectangle 10"/>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320039" y="321176"/>
            <a:ext cx="3181853" cy="621678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0919" y="3910267"/>
            <a:ext cx="1940093"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92D5630D-6F0A-4986-A93C-2A4E2BB6D7CF}"/>
              </a:ext>
            </a:extLst>
          </p:cNvPr>
          <p:cNvSpPr>
            <a:spLocks noGrp="1"/>
          </p:cNvSpPr>
          <p:nvPr>
            <p:ph type="ctrTitle"/>
          </p:nvPr>
        </p:nvSpPr>
        <p:spPr>
          <a:xfrm>
            <a:off x="539365" y="532737"/>
            <a:ext cx="2743200" cy="3269243"/>
          </a:xfrm>
        </p:spPr>
        <p:txBody>
          <a:bodyPr>
            <a:normAutofit/>
          </a:bodyPr>
          <a:lstStyle/>
          <a:p>
            <a:pPr>
              <a:lnSpc>
                <a:spcPct val="70000"/>
              </a:lnSpc>
            </a:pPr>
            <a:r>
              <a:rPr lang="en-GB" sz="3000" dirty="0"/>
              <a:t>Challenges associated with promoting effective interdisciplinary teaching &amp; learning from an HCPC background</a:t>
            </a:r>
          </a:p>
        </p:txBody>
      </p:sp>
      <p:sp>
        <p:nvSpPr>
          <p:cNvPr id="3" name="Subtitle 2">
            <a:extLst>
              <a:ext uri="{FF2B5EF4-FFF2-40B4-BE49-F238E27FC236}">
                <a16:creationId xmlns="" xmlns:a16="http://schemas.microsoft.com/office/drawing/2014/main" id="{F262929E-58EB-4933-9139-FA9071E7708B}"/>
              </a:ext>
            </a:extLst>
          </p:cNvPr>
          <p:cNvSpPr>
            <a:spLocks noGrp="1"/>
          </p:cNvSpPr>
          <p:nvPr>
            <p:ph type="subTitle" idx="1"/>
          </p:nvPr>
        </p:nvSpPr>
        <p:spPr>
          <a:xfrm>
            <a:off x="539365" y="4170502"/>
            <a:ext cx="2743200" cy="1525597"/>
          </a:xfrm>
        </p:spPr>
        <p:txBody>
          <a:bodyPr>
            <a:normAutofit/>
          </a:bodyPr>
          <a:lstStyle/>
          <a:p>
            <a:endParaRPr lang="en-GB" sz="2000">
              <a:solidFill>
                <a:schemeClr val="tx2"/>
              </a:solidFill>
            </a:endParaRPr>
          </a:p>
          <a:p>
            <a:r>
              <a:rPr lang="en-GB" sz="2000">
                <a:solidFill>
                  <a:schemeClr val="tx2"/>
                </a:solidFill>
              </a:rPr>
              <a:t>By </a:t>
            </a:r>
          </a:p>
          <a:p>
            <a:r>
              <a:rPr lang="en-GB" sz="2000">
                <a:solidFill>
                  <a:schemeClr val="tx2"/>
                </a:solidFill>
              </a:rPr>
              <a:t>Martha John-Rose</a:t>
            </a:r>
          </a:p>
        </p:txBody>
      </p:sp>
    </p:spTree>
    <p:extLst>
      <p:ext uri="{BB962C8B-B14F-4D97-AF65-F5344CB8AC3E}">
        <p14:creationId xmlns:p14="http://schemas.microsoft.com/office/powerpoint/2010/main" val="1312379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4044950" cy="75247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lstStyle/>
          <a:p>
            <a:r>
              <a:rPr lang="en-GB" dirty="0" smtClean="0"/>
              <a:t>“Mind the GAP”</a:t>
            </a:r>
            <a:endParaRPr lang="en-GB"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918138" y="2851800"/>
            <a:ext cx="2167869" cy="30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2640" y="3063516"/>
            <a:ext cx="2004798"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678" y="3115808"/>
            <a:ext cx="1774264"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119" y="3225516"/>
            <a:ext cx="1672595" cy="24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3180" y="153988"/>
            <a:ext cx="3116690" cy="3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330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54" y="253999"/>
            <a:ext cx="7886700" cy="1037963"/>
          </a:xfrm>
        </p:spPr>
        <p:txBody>
          <a:bodyPr>
            <a:normAutofit fontScale="90000"/>
          </a:bodyPr>
          <a:lstStyle/>
          <a:p>
            <a:r>
              <a:rPr lang="en-GB" dirty="0" smtClean="0"/>
              <a:t> </a:t>
            </a:r>
            <a:r>
              <a:rPr lang="en-GB" sz="3600" dirty="0" smtClean="0"/>
              <a:t>mynameis Campaign… ‘</a:t>
            </a:r>
            <a:r>
              <a:rPr lang="en-GB" sz="3600" b="1" dirty="0" smtClean="0"/>
              <a:t>In this day and age?’</a:t>
            </a:r>
            <a:endParaRPr lang="en-GB" sz="3600"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01812" y="182872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288" y="1200158"/>
            <a:ext cx="1224000" cy="1729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2879" y="2827244"/>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9967" y="5248279"/>
            <a:ext cx="2265321" cy="93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2879" y="4806181"/>
            <a:ext cx="2034907" cy="135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7786" y="5072080"/>
            <a:ext cx="2089100" cy="11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9694" y="4061250"/>
            <a:ext cx="2067638"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5288" y="1431662"/>
            <a:ext cx="2088000" cy="12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7500" y="3720305"/>
            <a:ext cx="144780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9694" y="2827244"/>
            <a:ext cx="1908000" cy="106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819" y="3676573"/>
            <a:ext cx="1169712"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785788" y="6408736"/>
            <a:ext cx="3963906" cy="369332"/>
          </a:xfrm>
          <a:prstGeom prst="rect">
            <a:avLst/>
          </a:prstGeom>
          <a:noFill/>
        </p:spPr>
        <p:txBody>
          <a:bodyPr wrap="none" rtlCol="0">
            <a:spAutoFit/>
          </a:bodyPr>
          <a:lstStyle/>
          <a:p>
            <a:r>
              <a:rPr lang="en-GB" dirty="0" smtClean="0"/>
              <a:t>Challenges to effective interdisciplinary </a:t>
            </a:r>
            <a:endParaRPr lang="en-GB" dirty="0"/>
          </a:p>
        </p:txBody>
      </p:sp>
      <p:pic>
        <p:nvPicPr>
          <p:cNvPr id="1038" name="Picture 1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654" y="1182088"/>
            <a:ext cx="972000" cy="137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819" y="1431662"/>
            <a:ext cx="1692000" cy="94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954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3" y="539921"/>
            <a:ext cx="5537198" cy="935322"/>
          </a:xfrm>
          <a:solidFill>
            <a:schemeClr val="accent1">
              <a:lumMod val="50000"/>
            </a:schemeClr>
          </a:solidFill>
          <a:ln>
            <a:solidFill>
              <a:schemeClr val="tx1"/>
            </a:solidFill>
          </a:ln>
        </p:spPr>
        <p:txBody>
          <a:bodyPr>
            <a:normAutofit fontScale="90000"/>
          </a:bodyPr>
          <a:lstStyle/>
          <a:p>
            <a:pPr algn="ctr"/>
            <a:r>
              <a:rPr lang="en-GB" sz="4000" b="1" dirty="0" smtClean="0">
                <a:solidFill>
                  <a:schemeClr val="bg1"/>
                </a:solidFill>
              </a:rPr>
              <a:t>‘</a:t>
            </a:r>
            <a:r>
              <a:rPr lang="en-GB" sz="3100" b="1" dirty="0" smtClean="0">
                <a:solidFill>
                  <a:schemeClr val="bg1"/>
                </a:solidFill>
              </a:rPr>
              <a:t>mynameis’ Campaign</a:t>
            </a:r>
            <a:r>
              <a:rPr lang="en-GB" sz="3100" dirty="0" smtClean="0">
                <a:solidFill>
                  <a:schemeClr val="bg1"/>
                </a:solidFill>
              </a:rPr>
              <a:t/>
            </a:r>
            <a:br>
              <a:rPr lang="en-GB" sz="3100" dirty="0" smtClean="0">
                <a:solidFill>
                  <a:schemeClr val="bg1"/>
                </a:solidFill>
              </a:rPr>
            </a:br>
            <a:r>
              <a:rPr lang="en-GB" sz="3100" dirty="0" smtClean="0">
                <a:solidFill>
                  <a:schemeClr val="bg1"/>
                </a:solidFill>
              </a:rPr>
              <a:t>Gives evidence to the stories</a:t>
            </a:r>
            <a:endParaRPr lang="en-GB" sz="3100" dirty="0">
              <a:solidFill>
                <a:schemeClr val="bg1"/>
              </a:solidFill>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7188" y="0"/>
            <a:ext cx="1044000" cy="147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7321467" y="737621"/>
            <a:ext cx="1395442" cy="10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2705" y="623321"/>
            <a:ext cx="1187381" cy="95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8802" y="1566484"/>
            <a:ext cx="6938386" cy="4801314"/>
          </a:xfrm>
          <a:prstGeom prst="rect">
            <a:avLst/>
          </a:prstGeom>
        </p:spPr>
        <p:txBody>
          <a:bodyPr wrap="square">
            <a:spAutoFit/>
          </a:bodyPr>
          <a:lstStyle/>
          <a:p>
            <a:r>
              <a:rPr lang="en-GB" i="1" dirty="0" smtClean="0"/>
              <a:t>I </a:t>
            </a:r>
            <a:r>
              <a:rPr lang="en-GB" i="1" dirty="0"/>
              <a:t>FEEL MUGGED! “The experience felt like having people come storming in to my life without warning or explanation, who had come to take over control of my life. I did not know the extent of their powers, I was unclear about their role. I did not feel it was ok to ask questions. I felt it was expected and acceptable that I would be uninformed. It felt as though it was not expected for me to express choices. I felt like an object that was used for their convenience and then dropped when they were tired of me leaving me with the consequences of their actions. My impression was it would have been more convenient for them had I been isolated, uninformed and passive</a:t>
            </a:r>
          </a:p>
          <a:p>
            <a:r>
              <a:rPr lang="en-GB" i="1" dirty="0"/>
              <a:t>I wasn’t always disabled. I was a busy mum, an OT student, working, driving, </a:t>
            </a:r>
            <a:r>
              <a:rPr lang="en-GB" i="1" dirty="0" err="1"/>
              <a:t>etc</a:t>
            </a:r>
            <a:r>
              <a:rPr lang="en-GB" i="1" dirty="0"/>
              <a:t> until quite recently. I am still adjusting to having reduced mobility, independence, and control over my life</a:t>
            </a:r>
          </a:p>
          <a:p>
            <a:r>
              <a:rPr lang="en-GB" i="1" dirty="0"/>
              <a:t>There is an attitude of expectation that because I am disabled there should be a designated person of authority to speak on my behalf on all matter. It is not expected that I should be the person who is consulted on matters that concern me.  (2013)</a:t>
            </a:r>
          </a:p>
        </p:txBody>
      </p:sp>
    </p:spTree>
    <p:extLst>
      <p:ext uri="{BB962C8B-B14F-4D97-AF65-F5344CB8AC3E}">
        <p14:creationId xmlns:p14="http://schemas.microsoft.com/office/powerpoint/2010/main" val="3079501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D25069C-2CA3-46A5-A19E-2FCE3DD73308}"/>
              </a:ext>
            </a:extLst>
          </p:cNvPr>
          <p:cNvSpPr>
            <a:spLocks noGrp="1"/>
          </p:cNvSpPr>
          <p:nvPr>
            <p:ph type="title"/>
          </p:nvPr>
        </p:nvSpPr>
        <p:spPr>
          <a:solidFill>
            <a:schemeClr val="accent1">
              <a:lumMod val="50000"/>
            </a:schemeClr>
          </a:solidFill>
          <a:ln>
            <a:noFill/>
          </a:ln>
        </p:spPr>
        <p:style>
          <a:lnRef idx="2">
            <a:schemeClr val="dk1"/>
          </a:lnRef>
          <a:fillRef idx="1">
            <a:schemeClr val="lt1"/>
          </a:fillRef>
          <a:effectRef idx="0">
            <a:schemeClr val="dk1"/>
          </a:effectRef>
          <a:fontRef idx="minor">
            <a:schemeClr val="dk1"/>
          </a:fontRef>
        </p:style>
        <p:txBody>
          <a:bodyPr>
            <a:normAutofit/>
          </a:bodyPr>
          <a:lstStyle/>
          <a:p>
            <a:pPr algn="ctr"/>
            <a:r>
              <a:rPr lang="en-GB" sz="2700" b="1" dirty="0" smtClean="0">
                <a:solidFill>
                  <a:schemeClr val="bg1"/>
                </a:solidFill>
              </a:rPr>
              <a:t>An Example of  effective interdisciplinary T&amp;L  -</a:t>
            </a:r>
            <a:endParaRPr lang="en-GB" sz="2700" b="1" dirty="0">
              <a:solidFill>
                <a:schemeClr val="bg1"/>
              </a:solidFill>
            </a:endParaRPr>
          </a:p>
        </p:txBody>
      </p:sp>
      <p:sp>
        <p:nvSpPr>
          <p:cNvPr id="5" name="Text Placeholder 4">
            <a:extLst>
              <a:ext uri="{FF2B5EF4-FFF2-40B4-BE49-F238E27FC236}">
                <a16:creationId xmlns="" xmlns:a16="http://schemas.microsoft.com/office/drawing/2014/main" id="{270C45F8-A29B-457C-83A7-B1E1335FA8CF}"/>
              </a:ext>
            </a:extLst>
          </p:cNvPr>
          <p:cNvSpPr>
            <a:spLocks noGrp="1"/>
          </p:cNvSpPr>
          <p:nvPr>
            <p:ph type="body" idx="1"/>
          </p:nvPr>
        </p:nvSpPr>
        <p:spPr>
          <a:xfrm>
            <a:off x="629842" y="1681163"/>
            <a:ext cx="3868340" cy="655637"/>
          </a:xfrm>
          <a:solidFill>
            <a:schemeClr val="accent5">
              <a:lumMod val="20000"/>
              <a:lumOff val="80000"/>
            </a:schemeClr>
          </a:solidFill>
          <a:ln>
            <a:solidFill>
              <a:schemeClr val="tx1"/>
            </a:solidFill>
          </a:ln>
        </p:spPr>
        <p:txBody>
          <a:bodyPr/>
          <a:lstStyle/>
          <a:p>
            <a:r>
              <a:rPr lang="en-GB" dirty="0"/>
              <a:t>       Nursing Students</a:t>
            </a:r>
          </a:p>
        </p:txBody>
      </p:sp>
      <p:sp>
        <p:nvSpPr>
          <p:cNvPr id="6" name="Content Placeholder 5">
            <a:extLst>
              <a:ext uri="{FF2B5EF4-FFF2-40B4-BE49-F238E27FC236}">
                <a16:creationId xmlns="" xmlns:a16="http://schemas.microsoft.com/office/drawing/2014/main" id="{BD64073C-A8A7-4523-B276-A607D0C79788}"/>
              </a:ext>
            </a:extLst>
          </p:cNvPr>
          <p:cNvSpPr>
            <a:spLocks noGrp="1"/>
          </p:cNvSpPr>
          <p:nvPr>
            <p:ph sz="half" idx="2"/>
          </p:nvPr>
        </p:nvSpPr>
        <p:spPr>
          <a:solidFill>
            <a:schemeClr val="accent6">
              <a:lumMod val="20000"/>
              <a:lumOff val="80000"/>
            </a:schemeClr>
          </a:solidFill>
          <a:ln>
            <a:solidFill>
              <a:schemeClr val="tx1"/>
            </a:solidFill>
          </a:ln>
        </p:spPr>
        <p:txBody>
          <a:bodyPr>
            <a:normAutofit lnSpcReduction="10000"/>
          </a:bodyPr>
          <a:lstStyle/>
          <a:p>
            <a:endParaRPr lang="en-GB" sz="2000" dirty="0"/>
          </a:p>
          <a:p>
            <a:r>
              <a:rPr lang="en-GB" sz="2000" dirty="0"/>
              <a:t>PAD </a:t>
            </a:r>
          </a:p>
          <a:p>
            <a:r>
              <a:rPr lang="en-GB" sz="2000" dirty="0"/>
              <a:t>Hours</a:t>
            </a:r>
          </a:p>
          <a:p>
            <a:r>
              <a:rPr lang="en-GB" sz="2000" dirty="0"/>
              <a:t>‘competency’ style assessment</a:t>
            </a:r>
          </a:p>
          <a:p>
            <a:r>
              <a:rPr lang="en-GB" sz="2000" dirty="0"/>
              <a:t>Signing off of competences </a:t>
            </a:r>
          </a:p>
          <a:p>
            <a:pPr marL="0" indent="0">
              <a:buNone/>
            </a:pPr>
            <a:endParaRPr lang="en-GB" sz="2000" dirty="0"/>
          </a:p>
          <a:p>
            <a:r>
              <a:rPr lang="en-GB" sz="2000" dirty="0"/>
              <a:t>Initial, mid and final placement meeting </a:t>
            </a:r>
          </a:p>
          <a:p>
            <a:r>
              <a:rPr lang="en-GB" sz="2000" dirty="0"/>
              <a:t>Mandatory amount of hours over specified period</a:t>
            </a:r>
          </a:p>
          <a:p>
            <a:pPr marL="0" indent="0">
              <a:buNone/>
            </a:pPr>
            <a:endParaRPr lang="en-GB" dirty="0"/>
          </a:p>
        </p:txBody>
      </p:sp>
      <p:sp>
        <p:nvSpPr>
          <p:cNvPr id="7" name="Text Placeholder 6">
            <a:extLst>
              <a:ext uri="{FF2B5EF4-FFF2-40B4-BE49-F238E27FC236}">
                <a16:creationId xmlns="" xmlns:a16="http://schemas.microsoft.com/office/drawing/2014/main" id="{9D395E07-80C1-4777-B72F-8E747E193737}"/>
              </a:ext>
            </a:extLst>
          </p:cNvPr>
          <p:cNvSpPr>
            <a:spLocks noGrp="1"/>
          </p:cNvSpPr>
          <p:nvPr>
            <p:ph type="body" sz="quarter" idx="3"/>
          </p:nvPr>
        </p:nvSpPr>
        <p:spPr>
          <a:xfrm>
            <a:off x="4629150" y="1681163"/>
            <a:ext cx="3887391" cy="655637"/>
          </a:xfrm>
          <a:solidFill>
            <a:schemeClr val="accent5">
              <a:lumMod val="20000"/>
              <a:lumOff val="80000"/>
            </a:schemeClr>
          </a:solidFill>
          <a:ln>
            <a:solidFill>
              <a:schemeClr val="tx1"/>
            </a:solidFill>
          </a:ln>
        </p:spPr>
        <p:txBody>
          <a:bodyPr/>
          <a:lstStyle/>
          <a:p>
            <a:pPr algn="ctr"/>
            <a:r>
              <a:rPr lang="en-GB" dirty="0"/>
              <a:t>            Social Work Social </a:t>
            </a:r>
          </a:p>
        </p:txBody>
      </p:sp>
      <p:sp>
        <p:nvSpPr>
          <p:cNvPr id="8" name="Content Placeholder 7">
            <a:extLst>
              <a:ext uri="{FF2B5EF4-FFF2-40B4-BE49-F238E27FC236}">
                <a16:creationId xmlns="" xmlns:a16="http://schemas.microsoft.com/office/drawing/2014/main" id="{CD096B67-53B1-497A-8AE7-8D796B5D6B44}"/>
              </a:ext>
            </a:extLst>
          </p:cNvPr>
          <p:cNvSpPr>
            <a:spLocks noGrp="1"/>
          </p:cNvSpPr>
          <p:nvPr>
            <p:ph sz="quarter" idx="4"/>
          </p:nvPr>
        </p:nvSpPr>
        <p:spPr>
          <a:solidFill>
            <a:schemeClr val="accent6">
              <a:lumMod val="20000"/>
              <a:lumOff val="80000"/>
            </a:schemeClr>
          </a:solidFill>
          <a:ln>
            <a:solidFill>
              <a:schemeClr val="tx1"/>
            </a:solidFill>
          </a:ln>
        </p:spPr>
        <p:txBody>
          <a:bodyPr>
            <a:noAutofit/>
          </a:bodyPr>
          <a:lstStyle/>
          <a:p>
            <a:endParaRPr lang="en-GB" sz="2000" dirty="0"/>
          </a:p>
          <a:p>
            <a:r>
              <a:rPr lang="en-GB" sz="2000" dirty="0"/>
              <a:t>Portfolio</a:t>
            </a:r>
          </a:p>
          <a:p>
            <a:r>
              <a:rPr lang="en-GB" sz="2000" dirty="0"/>
              <a:t>Days</a:t>
            </a:r>
          </a:p>
          <a:p>
            <a:r>
              <a:rPr lang="en-GB" sz="2000" dirty="0"/>
              <a:t>Holistic assessment</a:t>
            </a:r>
          </a:p>
          <a:p>
            <a:r>
              <a:rPr lang="en-GB" sz="2000" dirty="0"/>
              <a:t>Summative assessment of portfolio of written exercises </a:t>
            </a:r>
          </a:p>
          <a:p>
            <a:r>
              <a:rPr lang="en-GB" sz="2000" dirty="0"/>
              <a:t>Formal Supervision with practice teacher 1.5 hours per week </a:t>
            </a:r>
          </a:p>
          <a:p>
            <a:r>
              <a:rPr lang="en-GB" sz="2000" dirty="0"/>
              <a:t>2 x Fixed assessment periods (70/ 100 Days)</a:t>
            </a:r>
          </a:p>
        </p:txBody>
      </p:sp>
      <p:sp>
        <p:nvSpPr>
          <p:cNvPr id="10" name="TextBox 9">
            <a:extLst>
              <a:ext uri="{FF2B5EF4-FFF2-40B4-BE49-F238E27FC236}">
                <a16:creationId xmlns="" xmlns:a16="http://schemas.microsoft.com/office/drawing/2014/main" id="{9A909D35-5F19-4616-BF99-8BBBD0DE91AB}"/>
              </a:ext>
            </a:extLst>
          </p:cNvPr>
          <p:cNvSpPr txBox="1"/>
          <p:nvPr/>
        </p:nvSpPr>
        <p:spPr>
          <a:xfrm>
            <a:off x="3426877" y="1551970"/>
            <a:ext cx="2292627" cy="104644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Nursing &amp; Social work</a:t>
            </a:r>
          </a:p>
          <a:p>
            <a:pPr algn="ctr"/>
            <a:r>
              <a:rPr lang="en-GB" sz="1400" b="1" dirty="0"/>
              <a:t>An example of integration</a:t>
            </a:r>
          </a:p>
        </p:txBody>
      </p:sp>
    </p:spTree>
    <p:extLst>
      <p:ext uri="{BB962C8B-B14F-4D97-AF65-F5344CB8AC3E}">
        <p14:creationId xmlns:p14="http://schemas.microsoft.com/office/powerpoint/2010/main" val="20566035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a:ln>
            <a:solidFill>
              <a:schemeClr val="tx2"/>
            </a:solidFill>
          </a:ln>
        </p:spPr>
        <p:txBody>
          <a:bodyPr>
            <a:normAutofit/>
          </a:bodyPr>
          <a:lstStyle/>
          <a:p>
            <a:r>
              <a:rPr lang="en-GB" sz="3200" dirty="0" smtClean="0">
                <a:solidFill>
                  <a:schemeClr val="bg1"/>
                </a:solidFill>
              </a:rPr>
              <a:t>Effective Interdisciplinary T&amp;L requires effective communication </a:t>
            </a:r>
            <a:endParaRPr lang="en-GB"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93523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087141" y="2185462"/>
            <a:ext cx="3528392" cy="369332"/>
          </a:xfrm>
          <a:prstGeom prst="rect">
            <a:avLst/>
          </a:prstGeom>
          <a:solidFill>
            <a:schemeClr val="tx2">
              <a:lumMod val="20000"/>
              <a:lumOff val="80000"/>
            </a:schemeClr>
          </a:solidFill>
          <a:ln>
            <a:solidFill>
              <a:schemeClr val="accent1"/>
            </a:solidFill>
          </a:ln>
        </p:spPr>
        <p:txBody>
          <a:bodyPr wrap="square" rtlCol="0">
            <a:spAutoFit/>
          </a:bodyPr>
          <a:lstStyle/>
          <a:p>
            <a:pPr algn="ctr"/>
            <a:r>
              <a:rPr lang="en-GB" b="1" dirty="0" smtClean="0">
                <a:solidFill>
                  <a:schemeClr val="bg1"/>
                </a:solidFill>
              </a:rPr>
              <a:t>Language differences</a:t>
            </a:r>
            <a:endParaRPr lang="en-GB" b="1" dirty="0">
              <a:solidFill>
                <a:schemeClr val="bg1"/>
              </a:solidFill>
            </a:endParaRPr>
          </a:p>
        </p:txBody>
      </p:sp>
      <p:sp>
        <p:nvSpPr>
          <p:cNvPr id="6" name="TextBox 5"/>
          <p:cNvSpPr txBox="1"/>
          <p:nvPr/>
        </p:nvSpPr>
        <p:spPr>
          <a:xfrm>
            <a:off x="4071938" y="5532979"/>
            <a:ext cx="1004249" cy="646331"/>
          </a:xfrm>
          <a:prstGeom prst="rect">
            <a:avLst/>
          </a:prstGeom>
          <a:solidFill>
            <a:schemeClr val="tx2">
              <a:lumMod val="20000"/>
              <a:lumOff val="80000"/>
            </a:schemeClr>
          </a:solidFill>
          <a:ln>
            <a:solidFill>
              <a:schemeClr val="tx2">
                <a:lumMod val="60000"/>
                <a:lumOff val="40000"/>
              </a:schemeClr>
            </a:solidFill>
          </a:ln>
        </p:spPr>
        <p:txBody>
          <a:bodyPr wrap="none" rtlCol="0">
            <a:spAutoFit/>
          </a:bodyPr>
          <a:lstStyle/>
          <a:p>
            <a:pPr algn="ctr"/>
            <a:r>
              <a:rPr lang="en-GB" b="1" dirty="0" smtClean="0">
                <a:solidFill>
                  <a:schemeClr val="bg1"/>
                </a:solidFill>
              </a:rPr>
              <a:t>Effective</a:t>
            </a:r>
          </a:p>
          <a:p>
            <a:r>
              <a:rPr lang="en-GB" b="1" dirty="0" smtClean="0">
                <a:solidFill>
                  <a:schemeClr val="bg1"/>
                </a:solidFill>
              </a:rPr>
              <a:t>Impact</a:t>
            </a:r>
            <a:endParaRPr lang="en-GB" b="1" dirty="0">
              <a:solidFill>
                <a:schemeClr val="bg1"/>
              </a:solidFill>
            </a:endParaRPr>
          </a:p>
        </p:txBody>
      </p:sp>
      <p:sp>
        <p:nvSpPr>
          <p:cNvPr id="5" name="TextBox 4"/>
          <p:cNvSpPr txBox="1"/>
          <p:nvPr/>
        </p:nvSpPr>
        <p:spPr>
          <a:xfrm>
            <a:off x="431800" y="1723797"/>
            <a:ext cx="1155700" cy="646331"/>
          </a:xfrm>
          <a:prstGeom prst="rect">
            <a:avLst/>
          </a:prstGeom>
          <a:solidFill>
            <a:schemeClr val="accent4">
              <a:lumMod val="40000"/>
              <a:lumOff val="60000"/>
            </a:schemeClr>
          </a:solidFill>
          <a:ln>
            <a:solidFill>
              <a:schemeClr val="bg2">
                <a:lumMod val="75000"/>
              </a:schemeClr>
            </a:solidFill>
          </a:ln>
        </p:spPr>
        <p:txBody>
          <a:bodyPr wrap="square" rtlCol="0">
            <a:spAutoFit/>
          </a:bodyPr>
          <a:lstStyle/>
          <a:p>
            <a:r>
              <a:rPr lang="en-GB" dirty="0" smtClean="0"/>
              <a:t>Nursing lecturer </a:t>
            </a:r>
            <a:endParaRPr lang="en-GB" dirty="0"/>
          </a:p>
        </p:txBody>
      </p:sp>
      <p:sp>
        <p:nvSpPr>
          <p:cNvPr id="7" name="TextBox 6"/>
          <p:cNvSpPr txBox="1"/>
          <p:nvPr/>
        </p:nvSpPr>
        <p:spPr>
          <a:xfrm>
            <a:off x="7634344" y="1862296"/>
            <a:ext cx="1160318" cy="584775"/>
          </a:xfrm>
          <a:prstGeom prst="rect">
            <a:avLst/>
          </a:prstGeom>
          <a:solidFill>
            <a:schemeClr val="accent6">
              <a:lumMod val="20000"/>
              <a:lumOff val="80000"/>
            </a:schemeClr>
          </a:solidFill>
          <a:ln>
            <a:solidFill>
              <a:schemeClr val="accent1">
                <a:lumMod val="50000"/>
              </a:schemeClr>
            </a:solidFill>
          </a:ln>
        </p:spPr>
        <p:txBody>
          <a:bodyPr wrap="none" rtlCol="0">
            <a:spAutoFit/>
          </a:bodyPr>
          <a:lstStyle/>
          <a:p>
            <a:r>
              <a:rPr lang="en-GB" sz="1600" dirty="0" smtClean="0"/>
              <a:t>Social Work</a:t>
            </a:r>
          </a:p>
          <a:p>
            <a:r>
              <a:rPr lang="en-GB" sz="1600" dirty="0" smtClean="0"/>
              <a:t>Lecturer</a:t>
            </a:r>
            <a:endParaRPr lang="en-GB" sz="1600" dirty="0"/>
          </a:p>
        </p:txBody>
      </p:sp>
      <p:cxnSp>
        <p:nvCxnSpPr>
          <p:cNvPr id="14" name="Straight Arrow Connector 13"/>
          <p:cNvCxnSpPr/>
          <p:nvPr/>
        </p:nvCxnSpPr>
        <p:spPr>
          <a:xfrm>
            <a:off x="2108200" y="4330700"/>
            <a:ext cx="558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511800" y="2503994"/>
            <a:ext cx="2565400" cy="2942442"/>
          </a:xfrm>
          <a:prstGeom prst="straightConnector1">
            <a:avLst/>
          </a:prstGeom>
          <a:ln w="381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1938" y="3167063"/>
            <a:ext cx="1000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Arrow Connector 24"/>
          <p:cNvCxnSpPr/>
          <p:nvPr/>
        </p:nvCxnSpPr>
        <p:spPr>
          <a:xfrm>
            <a:off x="1193800" y="2447071"/>
            <a:ext cx="2878138" cy="2999365"/>
          </a:xfrm>
          <a:prstGeom prst="straightConnector1">
            <a:avLst/>
          </a:prstGeom>
          <a:ln w="3810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339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73C43F0F-A9FB-46BE-92C5-C47056CBFBEA}"/>
              </a:ext>
            </a:extLst>
          </p:cNvPr>
          <p:cNvSpPr>
            <a:spLocks noGrp="1"/>
          </p:cNvSpPr>
          <p:nvPr>
            <p:ph type="title"/>
          </p:nvPr>
        </p:nvSpPr>
        <p:spPr>
          <a:xfrm>
            <a:off x="552450" y="428626"/>
            <a:ext cx="7886700" cy="1325563"/>
          </a:xfrm>
          <a:solidFill>
            <a:schemeClr val="accent5">
              <a:lumMod val="50000"/>
            </a:schemeClr>
          </a:solidFill>
          <a:ln>
            <a:solidFill>
              <a:schemeClr val="bg2">
                <a:lumMod val="10000"/>
              </a:schemeClr>
            </a:solidFill>
          </a:ln>
        </p:spPr>
        <p:txBody>
          <a:bodyPr/>
          <a:lstStyle/>
          <a:p>
            <a:r>
              <a:rPr lang="en-GB" sz="2800" b="1" dirty="0">
                <a:solidFill>
                  <a:schemeClr val="bg1"/>
                </a:solidFill>
              </a:rPr>
              <a:t>An Example of  effective interdisciplinary T&amp;L  -</a:t>
            </a:r>
            <a:br>
              <a:rPr lang="en-GB" sz="2800" b="1" dirty="0">
                <a:solidFill>
                  <a:schemeClr val="bg1"/>
                </a:solidFill>
              </a:rPr>
            </a:br>
            <a:r>
              <a:rPr lang="en-GB" sz="2800" b="1" dirty="0">
                <a:solidFill>
                  <a:schemeClr val="bg1"/>
                </a:solidFill>
              </a:rPr>
              <a:t>a model for the future?</a:t>
            </a:r>
            <a:endParaRPr lang="en-GB" sz="2800" dirty="0">
              <a:solidFill>
                <a:schemeClr val="bg1"/>
              </a:solidFill>
            </a:endParaRPr>
          </a:p>
        </p:txBody>
      </p:sp>
      <p:sp>
        <p:nvSpPr>
          <p:cNvPr id="8" name="Content Placeholder 7">
            <a:extLst>
              <a:ext uri="{FF2B5EF4-FFF2-40B4-BE49-F238E27FC236}">
                <a16:creationId xmlns="" xmlns:a16="http://schemas.microsoft.com/office/drawing/2014/main" id="{54CCDF67-B7ED-48A5-92DA-9DDC6EF2C5A8}"/>
              </a:ext>
            </a:extLst>
          </p:cNvPr>
          <p:cNvSpPr>
            <a:spLocks noGrp="1"/>
          </p:cNvSpPr>
          <p:nvPr>
            <p:ph idx="1"/>
          </p:nvPr>
        </p:nvSpPr>
        <p:spPr>
          <a:solidFill>
            <a:schemeClr val="accent6">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r>
              <a:rPr lang="en-GB" b="1" dirty="0"/>
              <a:t>Benefits – </a:t>
            </a:r>
          </a:p>
          <a:p>
            <a:pPr marL="0" indent="0">
              <a:buNone/>
            </a:pPr>
            <a:r>
              <a:rPr lang="en-GB" dirty="0"/>
              <a:t>Integrated key skills and </a:t>
            </a:r>
            <a:r>
              <a:rPr lang="en-GB" dirty="0" smtClean="0"/>
              <a:t>knowledge</a:t>
            </a:r>
          </a:p>
          <a:p>
            <a:pPr marL="0" indent="0">
              <a:buNone/>
            </a:pPr>
            <a:r>
              <a:rPr lang="en-GB" dirty="0" smtClean="0"/>
              <a:t>A workforce </a:t>
            </a:r>
            <a:r>
              <a:rPr lang="en-GB" dirty="0"/>
              <a:t>better equipped for emerging model of health and social care (e.g. integrated roles)?</a:t>
            </a:r>
          </a:p>
          <a:p>
            <a:pPr marL="0" indent="0">
              <a:buNone/>
            </a:pPr>
            <a:endParaRPr lang="en-GB" dirty="0"/>
          </a:p>
          <a:p>
            <a:pPr marL="0" indent="0">
              <a:buNone/>
            </a:pPr>
            <a:r>
              <a:rPr lang="en-GB" b="1" dirty="0"/>
              <a:t>Disadvantage – </a:t>
            </a:r>
          </a:p>
          <a:p>
            <a:pPr marL="0" indent="0">
              <a:buNone/>
            </a:pPr>
            <a:r>
              <a:rPr lang="en-GB" dirty="0" smtClean="0"/>
              <a:t>Systems and processes for support </a:t>
            </a:r>
          </a:p>
          <a:p>
            <a:pPr marL="0" indent="0">
              <a:buNone/>
            </a:pPr>
            <a:r>
              <a:rPr lang="en-GB" dirty="0" smtClean="0"/>
              <a:t>No </a:t>
            </a:r>
            <a:r>
              <a:rPr lang="en-GB" dirty="0"/>
              <a:t>distinct recognition by regulators (NMC or HCPC)</a:t>
            </a:r>
          </a:p>
        </p:txBody>
      </p:sp>
    </p:spTree>
    <p:extLst>
      <p:ext uri="{BB962C8B-B14F-4D97-AF65-F5344CB8AC3E}">
        <p14:creationId xmlns:p14="http://schemas.microsoft.com/office/powerpoint/2010/main" val="3335393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950" y="377826"/>
            <a:ext cx="6480000" cy="972000"/>
          </a:xfrm>
          <a:solidFill>
            <a:schemeClr val="accent5">
              <a:lumMod val="50000"/>
            </a:schemeClr>
          </a:solidFill>
        </p:spPr>
        <p:txBody>
          <a:bodyPr/>
          <a:lstStyle/>
          <a:p>
            <a:pPr algn="ctr"/>
            <a:r>
              <a:rPr lang="en-GB" b="1" dirty="0" smtClean="0">
                <a:solidFill>
                  <a:schemeClr val="bg1"/>
                </a:solidFill>
              </a:rPr>
              <a:t>Thank You</a:t>
            </a:r>
            <a:endParaRPr lang="en-GB" b="1" dirty="0">
              <a:solidFill>
                <a:schemeClr val="bg1"/>
              </a:solidFill>
            </a:endParaRPr>
          </a:p>
        </p:txBody>
      </p:sp>
      <p:sp>
        <p:nvSpPr>
          <p:cNvPr id="3" name="Content Placeholder 2"/>
          <p:cNvSpPr>
            <a:spLocks noGrp="1"/>
          </p:cNvSpPr>
          <p:nvPr>
            <p:ph idx="1"/>
          </p:nvPr>
        </p:nvSpPr>
        <p:spPr>
          <a:xfrm>
            <a:off x="2114550" y="1736725"/>
            <a:ext cx="5220000" cy="3780000"/>
          </a:xfrm>
          <a:solidFill>
            <a:schemeClr val="accent6">
              <a:lumMod val="20000"/>
              <a:lumOff val="80000"/>
            </a:schemeClr>
          </a:solidFill>
          <a:ln w="76200">
            <a:solidFill>
              <a:schemeClr val="accent1">
                <a:lumMod val="75000"/>
              </a:schemeClr>
            </a:solidFill>
          </a:ln>
        </p:spPr>
        <p:txBody>
          <a:bodyPr/>
          <a:lstStyle/>
          <a:p>
            <a:endParaRPr lang="en-GB" dirty="0" smtClean="0"/>
          </a:p>
          <a:p>
            <a:pPr algn="ctr"/>
            <a:endParaRPr lang="en-GB" dirty="0" smtClean="0"/>
          </a:p>
          <a:p>
            <a:pPr algn="ctr"/>
            <a:endParaRPr lang="en-GB" dirty="0"/>
          </a:p>
          <a:p>
            <a:pPr marL="0" indent="0" algn="ctr">
              <a:buNone/>
            </a:pPr>
            <a:r>
              <a:rPr lang="en-GB" sz="3600" b="1" dirty="0" smtClean="0">
                <a:solidFill>
                  <a:schemeClr val="tx1">
                    <a:lumMod val="95000"/>
                    <a:lumOff val="5000"/>
                  </a:schemeClr>
                </a:solidFill>
              </a:rPr>
              <a:t>Thoughts  &amp;  Questions ?</a:t>
            </a:r>
            <a:endParaRPr lang="en-GB" sz="3600" b="1" dirty="0">
              <a:solidFill>
                <a:schemeClr val="tx1">
                  <a:lumMod val="95000"/>
                  <a:lumOff val="5000"/>
                </a:schemeClr>
              </a:solidFill>
            </a:endParaRPr>
          </a:p>
        </p:txBody>
      </p:sp>
    </p:spTree>
    <p:extLst>
      <p:ext uri="{BB962C8B-B14F-4D97-AF65-F5344CB8AC3E}">
        <p14:creationId xmlns:p14="http://schemas.microsoft.com/office/powerpoint/2010/main" val="566559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accent1">
              <a:lumMod val="50000"/>
            </a:schemeClr>
          </a:solidFill>
        </p:spPr>
        <p:txBody>
          <a:bodyPr>
            <a:normAutofit/>
          </a:bodyPr>
          <a:lstStyle/>
          <a:p>
            <a:r>
              <a:rPr lang="en-GB" sz="3600" dirty="0" smtClean="0">
                <a:solidFill>
                  <a:schemeClr val="bg1"/>
                </a:solidFill>
              </a:rPr>
              <a:t>Focus of my Presentation</a:t>
            </a:r>
            <a:endParaRPr lang="en-GB" sz="3600" dirty="0">
              <a:solidFill>
                <a:schemeClr val="bg1"/>
              </a:solidFill>
            </a:endParaRPr>
          </a:p>
        </p:txBody>
      </p:sp>
      <p:sp>
        <p:nvSpPr>
          <p:cNvPr id="3" name="Content Placeholder 2"/>
          <p:cNvSpPr>
            <a:spLocks noGrp="1"/>
          </p:cNvSpPr>
          <p:nvPr>
            <p:ph idx="1"/>
          </p:nvPr>
        </p:nvSpPr>
        <p:spPr>
          <a:xfrm>
            <a:off x="457200" y="1340768"/>
            <a:ext cx="8229600" cy="4785395"/>
          </a:xfrm>
        </p:spPr>
        <p:txBody>
          <a:bodyPr>
            <a:normAutofit fontScale="92500" lnSpcReduction="20000"/>
          </a:bodyPr>
          <a:lstStyle/>
          <a:p>
            <a:pPr>
              <a:buFont typeface="Wingdings" panose="05000000000000000000" pitchFamily="2" charset="2"/>
              <a:buChar char="Ø"/>
            </a:pPr>
            <a:r>
              <a:rPr lang="en-GB" sz="2800" dirty="0" smtClean="0"/>
              <a:t>Highlight why this is an important area going forward</a:t>
            </a:r>
          </a:p>
          <a:p>
            <a:pPr marL="0" indent="0">
              <a:buNone/>
            </a:pPr>
            <a:endParaRPr lang="en-GB" sz="2800" dirty="0" smtClean="0"/>
          </a:p>
          <a:p>
            <a:pPr>
              <a:buFont typeface="Wingdings" panose="05000000000000000000" pitchFamily="2" charset="2"/>
              <a:buChar char="Ø"/>
            </a:pPr>
            <a:r>
              <a:rPr lang="en-GB" sz="2800" dirty="0" smtClean="0"/>
              <a:t>PEF role from a social work perspective and promoting interdisciplinary T&amp;L  </a:t>
            </a:r>
          </a:p>
          <a:p>
            <a:pPr marL="0" indent="0">
              <a:buNone/>
            </a:pPr>
            <a:endParaRPr lang="en-GB" sz="2800" dirty="0" smtClean="0"/>
          </a:p>
          <a:p>
            <a:pPr lvl="0">
              <a:buFont typeface="Wingdings" panose="05000000000000000000" pitchFamily="2" charset="2"/>
              <a:buChar char="Ø"/>
            </a:pPr>
            <a:r>
              <a:rPr lang="en-GB" sz="2800" dirty="0" smtClean="0">
                <a:solidFill>
                  <a:prstClr val="black"/>
                </a:solidFill>
              </a:rPr>
              <a:t>Independent reflection </a:t>
            </a:r>
            <a:r>
              <a:rPr lang="en-GB" sz="2800" dirty="0">
                <a:solidFill>
                  <a:prstClr val="black"/>
                </a:solidFill>
              </a:rPr>
              <a:t>from my professional experience and </a:t>
            </a:r>
            <a:r>
              <a:rPr lang="en-GB" sz="2800" dirty="0" smtClean="0">
                <a:solidFill>
                  <a:prstClr val="black"/>
                </a:solidFill>
              </a:rPr>
              <a:t>perspective including </a:t>
            </a:r>
            <a:r>
              <a:rPr lang="en-GB" sz="2800" dirty="0">
                <a:solidFill>
                  <a:prstClr val="black"/>
                </a:solidFill>
              </a:rPr>
              <a:t>p</a:t>
            </a:r>
            <a:r>
              <a:rPr lang="en-GB" sz="2800" dirty="0" smtClean="0">
                <a:solidFill>
                  <a:prstClr val="black"/>
                </a:solidFill>
              </a:rPr>
              <a:t>atient/ service user perspective </a:t>
            </a:r>
          </a:p>
          <a:p>
            <a:pPr marL="0" lvl="0" indent="0">
              <a:buNone/>
            </a:pPr>
            <a:endParaRPr lang="en-GB" sz="2800" dirty="0" smtClean="0"/>
          </a:p>
          <a:p>
            <a:pPr>
              <a:buFont typeface="Wingdings" panose="05000000000000000000" pitchFamily="2" charset="2"/>
              <a:buChar char="Ø"/>
            </a:pPr>
            <a:r>
              <a:rPr lang="en-GB" sz="2800" dirty="0" smtClean="0"/>
              <a:t>Example of effective outcomes for interdisciplinary T&amp;L using social work and joint nursing &amp; social work collaboration </a:t>
            </a:r>
          </a:p>
          <a:p>
            <a:pPr>
              <a:buFont typeface="Wingdings" panose="05000000000000000000" pitchFamily="2" charset="2"/>
              <a:buChar char="Ø"/>
            </a:pPr>
            <a:r>
              <a:rPr lang="en-GB" sz="2800" dirty="0" smtClean="0"/>
              <a:t>Issues  discussed are general and not specific to my trust </a:t>
            </a:r>
          </a:p>
        </p:txBody>
      </p:sp>
    </p:spTree>
    <p:extLst>
      <p:ext uri="{BB962C8B-B14F-4D97-AF65-F5344CB8AC3E}">
        <p14:creationId xmlns:p14="http://schemas.microsoft.com/office/powerpoint/2010/main" val="3929803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GB" dirty="0" smtClean="0"/>
              <a:t/>
            </a:r>
            <a:br>
              <a:rPr lang="en-GB" dirty="0" smtClean="0"/>
            </a:br>
            <a:r>
              <a:rPr lang="en-GB" dirty="0" smtClean="0">
                <a:solidFill>
                  <a:schemeClr val="bg1"/>
                </a:solidFill>
              </a:rPr>
              <a:t>Who </a:t>
            </a:r>
            <a:r>
              <a:rPr lang="en-GB" dirty="0">
                <a:solidFill>
                  <a:schemeClr val="bg1"/>
                </a:solidFill>
              </a:rPr>
              <a:t>am I…</a:t>
            </a:r>
            <a:r>
              <a:rPr lang="en-GB" dirty="0"/>
              <a:t/>
            </a:r>
            <a:br>
              <a:rPr lang="en-GB" dirty="0"/>
            </a:br>
            <a:endParaRPr lang="en-GB" dirty="0"/>
          </a:p>
        </p:txBody>
      </p:sp>
      <p:sp>
        <p:nvSpPr>
          <p:cNvPr id="3" name="Content Placeholder 2"/>
          <p:cNvSpPr>
            <a:spLocks noGrp="1"/>
          </p:cNvSpPr>
          <p:nvPr>
            <p:ph idx="1"/>
          </p:nvPr>
        </p:nvSpPr>
        <p:spPr>
          <a:xfrm>
            <a:off x="467544" y="1628800"/>
            <a:ext cx="8229600" cy="4525963"/>
          </a:xfrm>
        </p:spPr>
        <p:txBody>
          <a:bodyPr>
            <a:normAutofit/>
          </a:bodyPr>
          <a:lstStyle/>
          <a:p>
            <a:pPr marL="0" indent="0">
              <a:buNone/>
            </a:pPr>
            <a:r>
              <a:rPr lang="en-GB" dirty="0" smtClean="0"/>
              <a:t>…the young &amp; adult carer, frontline support worker/mental health/learning disability/young people, “BAME”. The Social worker (with a passion for community ‘person potentially driven’ inclusive and creative social work of social work students</a:t>
            </a:r>
            <a:r>
              <a:rPr lang="en-GB" dirty="0" smtClean="0">
                <a:solidFill>
                  <a:prstClr val="black"/>
                </a:solidFill>
              </a:rPr>
              <a:t>).  </a:t>
            </a:r>
            <a:r>
              <a:rPr lang="en-GB" dirty="0">
                <a:solidFill>
                  <a:prstClr val="black"/>
                </a:solidFill>
              </a:rPr>
              <a:t>Educator (practice learning &amp; HEI</a:t>
            </a:r>
            <a:r>
              <a:rPr lang="en-GB" dirty="0" smtClean="0">
                <a:solidFill>
                  <a:prstClr val="black"/>
                </a:solidFill>
              </a:rPr>
              <a:t>), instigator of a Residents Association group…</a:t>
            </a:r>
            <a:r>
              <a:rPr lang="en-GB" dirty="0" smtClean="0"/>
              <a:t> </a:t>
            </a:r>
            <a:endParaRPr lang="en-GB" dirty="0"/>
          </a:p>
        </p:txBody>
      </p:sp>
    </p:spTree>
    <p:extLst>
      <p:ext uri="{BB962C8B-B14F-4D97-AF65-F5344CB8AC3E}">
        <p14:creationId xmlns:p14="http://schemas.microsoft.com/office/powerpoint/2010/main" val="2299250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9AFFB7-BE55-479D-A67C-03E451D19164}"/>
              </a:ext>
            </a:extLst>
          </p:cNvPr>
          <p:cNvSpPr>
            <a:spLocks noGrp="1"/>
          </p:cNvSpPr>
          <p:nvPr>
            <p:ph type="title"/>
          </p:nvPr>
        </p:nvSpPr>
        <p:spPr>
          <a:xfrm>
            <a:off x="628650" y="365126"/>
            <a:ext cx="7886700" cy="1105865"/>
          </a:xfrm>
          <a:solidFill>
            <a:schemeClr val="accent5">
              <a:lumMod val="50000"/>
            </a:schemeClr>
          </a:solidFill>
          <a:ln>
            <a:solidFill>
              <a:schemeClr val="accent1"/>
            </a:solidFill>
          </a:ln>
        </p:spPr>
        <p:txBody>
          <a:bodyPr>
            <a:normAutofit/>
          </a:bodyPr>
          <a:lstStyle/>
          <a:p>
            <a:pPr algn="ctr"/>
            <a:r>
              <a:rPr lang="en-GB" sz="3200" b="1" dirty="0" smtClean="0">
                <a:solidFill>
                  <a:schemeClr val="bg1"/>
                </a:solidFill>
              </a:rPr>
              <a:t>Why </a:t>
            </a:r>
            <a:r>
              <a:rPr lang="en-GB" sz="3200" b="1" dirty="0">
                <a:solidFill>
                  <a:schemeClr val="bg1"/>
                </a:solidFill>
              </a:rPr>
              <a:t>am I doing this?</a:t>
            </a:r>
          </a:p>
        </p:txBody>
      </p:sp>
      <p:sp>
        <p:nvSpPr>
          <p:cNvPr id="3" name="Content Placeholder 2">
            <a:extLst>
              <a:ext uri="{FF2B5EF4-FFF2-40B4-BE49-F238E27FC236}">
                <a16:creationId xmlns="" xmlns:a16="http://schemas.microsoft.com/office/drawing/2014/main" id="{70CEEBE1-C553-4CF8-9FBF-7DE7178CE5DB}"/>
              </a:ext>
            </a:extLst>
          </p:cNvPr>
          <p:cNvSpPr>
            <a:spLocks noGrp="1"/>
          </p:cNvSpPr>
          <p:nvPr>
            <p:ph idx="1"/>
          </p:nvPr>
        </p:nvSpPr>
        <p:spPr>
          <a:xfrm>
            <a:off x="577850" y="1889125"/>
            <a:ext cx="7886700" cy="4351338"/>
          </a:xfrm>
          <a:ln>
            <a:solidFill>
              <a:schemeClr val="tx1"/>
            </a:solidFill>
          </a:ln>
        </p:spPr>
        <p:txBody>
          <a:bodyPr>
            <a:normAutofit/>
          </a:bodyPr>
          <a:lstStyle/>
          <a:p>
            <a:pPr>
              <a:buFont typeface="Wingdings" panose="05000000000000000000" pitchFamily="2" charset="2"/>
              <a:buChar char="Ø"/>
            </a:pPr>
            <a:r>
              <a:rPr lang="en-GB" sz="2400" dirty="0" smtClean="0">
                <a:solidFill>
                  <a:prstClr val="black"/>
                </a:solidFill>
              </a:rPr>
              <a:t>Sharing cross perspective experience of challenges interdisciplinary working</a:t>
            </a:r>
          </a:p>
          <a:p>
            <a:pPr>
              <a:buFont typeface="Wingdings" panose="05000000000000000000" pitchFamily="2" charset="2"/>
              <a:buChar char="Ø"/>
            </a:pPr>
            <a:r>
              <a:rPr lang="en-GB" sz="2400" dirty="0">
                <a:solidFill>
                  <a:prstClr val="black"/>
                </a:solidFill>
              </a:rPr>
              <a:t>I</a:t>
            </a:r>
            <a:r>
              <a:rPr lang="en-GB" sz="2400" dirty="0" smtClean="0">
                <a:solidFill>
                  <a:prstClr val="black"/>
                </a:solidFill>
              </a:rPr>
              <a:t>mpact for emerging health &amp; social care picture</a:t>
            </a:r>
          </a:p>
          <a:p>
            <a:pPr marL="0" lvl="0" indent="0">
              <a:buNone/>
            </a:pPr>
            <a:r>
              <a:rPr lang="en-GB" sz="2400" i="1" u="sng" dirty="0" smtClean="0">
                <a:solidFill>
                  <a:prstClr val="black"/>
                </a:solidFill>
              </a:rPr>
              <a:t>The patient (service user) experience</a:t>
            </a:r>
            <a:endParaRPr lang="en-GB" sz="2400" i="1" u="sng" dirty="0">
              <a:solidFill>
                <a:prstClr val="black"/>
              </a:solidFill>
            </a:endParaRPr>
          </a:p>
          <a:p>
            <a:pPr marL="0" lvl="0" indent="0">
              <a:buNone/>
            </a:pPr>
            <a:r>
              <a:rPr lang="en-GB" sz="2400" i="1" dirty="0" smtClean="0">
                <a:solidFill>
                  <a:prstClr val="black"/>
                </a:solidFill>
              </a:rPr>
              <a:t>“</a:t>
            </a:r>
            <a:r>
              <a:rPr lang="en-GB" sz="2400" b="1" i="1" dirty="0">
                <a:solidFill>
                  <a:prstClr val="black"/>
                </a:solidFill>
              </a:rPr>
              <a:t>Integration</a:t>
            </a:r>
            <a:r>
              <a:rPr lang="en-GB" sz="2400" i="1" dirty="0">
                <a:solidFill>
                  <a:prstClr val="black"/>
                </a:solidFill>
              </a:rPr>
              <a:t> is about placing patients at the centre of the design and delivery of care</a:t>
            </a:r>
            <a:r>
              <a:rPr lang="en-GB" sz="2400" i="1" dirty="0" smtClean="0">
                <a:solidFill>
                  <a:prstClr val="black"/>
                </a:solidFill>
              </a:rPr>
              <a:t>…”</a:t>
            </a:r>
            <a:endParaRPr lang="en-GB" sz="2400" i="1" dirty="0">
              <a:solidFill>
                <a:prstClr val="black"/>
              </a:solidFill>
            </a:endParaRPr>
          </a:p>
          <a:p>
            <a:pPr marL="0" lvl="0" indent="0">
              <a:buNone/>
            </a:pPr>
            <a:r>
              <a:rPr lang="en-GB" sz="2400" u="sng" dirty="0" smtClean="0">
                <a:solidFill>
                  <a:prstClr val="black"/>
                </a:solidFill>
              </a:rPr>
              <a:t>Integration of Health &amp; Social Care services</a:t>
            </a:r>
            <a:endParaRPr lang="en-GB" sz="2400" u="sng" dirty="0">
              <a:solidFill>
                <a:prstClr val="black"/>
              </a:solidFill>
            </a:endParaRPr>
          </a:p>
          <a:p>
            <a:pPr marL="0" lvl="0" indent="0">
              <a:buNone/>
            </a:pPr>
            <a:r>
              <a:rPr lang="en-GB" sz="2400" i="1" dirty="0">
                <a:solidFill>
                  <a:prstClr val="black"/>
                </a:solidFill>
              </a:rPr>
              <a:t>“</a:t>
            </a:r>
            <a:r>
              <a:rPr lang="en-GB" sz="2400" b="1" i="1" dirty="0">
                <a:solidFill>
                  <a:prstClr val="black"/>
                </a:solidFill>
              </a:rPr>
              <a:t>Integration</a:t>
            </a:r>
            <a:r>
              <a:rPr lang="en-GB" sz="2400" i="1" dirty="0">
                <a:solidFill>
                  <a:prstClr val="black"/>
                </a:solidFill>
              </a:rPr>
              <a:t> aims to </a:t>
            </a:r>
            <a:r>
              <a:rPr lang="en-GB" sz="2400" b="1" i="1" dirty="0">
                <a:solidFill>
                  <a:prstClr val="black"/>
                </a:solidFill>
              </a:rPr>
              <a:t>overcome organisational, professional</a:t>
            </a:r>
            <a:r>
              <a:rPr lang="en-GB" sz="2400" i="1" dirty="0">
                <a:solidFill>
                  <a:prstClr val="black"/>
                </a:solidFill>
              </a:rPr>
              <a:t>, legal and regulatory </a:t>
            </a:r>
            <a:r>
              <a:rPr lang="en-GB" sz="2400" b="1" i="1" dirty="0">
                <a:solidFill>
                  <a:prstClr val="black"/>
                </a:solidFill>
              </a:rPr>
              <a:t>boundaries </a:t>
            </a:r>
            <a:r>
              <a:rPr lang="en-GB" sz="2400" i="1" dirty="0">
                <a:solidFill>
                  <a:prstClr val="black"/>
                </a:solidFill>
              </a:rPr>
              <a:t>within </a:t>
            </a:r>
            <a:r>
              <a:rPr lang="en-GB" sz="2400" b="1" i="1" dirty="0">
                <a:solidFill>
                  <a:prstClr val="black"/>
                </a:solidFill>
              </a:rPr>
              <a:t>the health and social care sectors…”</a:t>
            </a:r>
          </a:p>
          <a:p>
            <a:pPr marL="0" indent="0">
              <a:buNone/>
            </a:pPr>
            <a:endParaRPr lang="en-GB" dirty="0"/>
          </a:p>
        </p:txBody>
      </p:sp>
    </p:spTree>
    <p:extLst>
      <p:ext uri="{BB962C8B-B14F-4D97-AF65-F5344CB8AC3E}">
        <p14:creationId xmlns:p14="http://schemas.microsoft.com/office/powerpoint/2010/main" val="1441201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065365028"/>
              </p:ext>
            </p:extLst>
          </p:nvPr>
        </p:nvGraphicFramePr>
        <p:xfrm>
          <a:off x="1524000" y="1397000"/>
          <a:ext cx="6096000" cy="4540250"/>
        </p:xfrm>
        <a:graphic>
          <a:graphicData uri="http://schemas.openxmlformats.org/drawingml/2006/table">
            <a:tbl>
              <a:tblPr firstRow="1" bandRow="1">
                <a:tableStyleId>{5C22544A-7EE6-4342-B048-85BDC9FD1C3A}</a:tableStyleId>
              </a:tblPr>
              <a:tblGrid>
                <a:gridCol w="952500"/>
                <a:gridCol w="1727200"/>
                <a:gridCol w="1028700"/>
                <a:gridCol w="1422400"/>
                <a:gridCol w="965200"/>
              </a:tblGrid>
              <a:tr h="2216150">
                <a:tc>
                  <a:txBody>
                    <a:bodyPr/>
                    <a:lstStyle/>
                    <a:p>
                      <a:r>
                        <a:rPr lang="en-GB" dirty="0" smtClean="0"/>
                        <a:t>Physio</a:t>
                      </a:r>
                      <a:endParaRPr lang="en-GB" dirty="0"/>
                    </a:p>
                  </a:txBody>
                  <a:tcPr>
                    <a:solidFill>
                      <a:srgbClr val="7030A0"/>
                    </a:solidFill>
                  </a:tcPr>
                </a:tc>
                <a:tc>
                  <a:txBody>
                    <a:bodyPr/>
                    <a:lstStyle/>
                    <a:p>
                      <a:r>
                        <a:rPr lang="en-GB" baseline="0" dirty="0" smtClean="0"/>
                        <a:t> Reg Nurse</a:t>
                      </a:r>
                      <a:endParaRPr lang="en-GB" dirty="0"/>
                    </a:p>
                  </a:txBody>
                  <a:tcPr>
                    <a:solidFill>
                      <a:srgbClr val="7030A0"/>
                    </a:solidFill>
                  </a:tcPr>
                </a:tc>
                <a:tc>
                  <a:txBody>
                    <a:bodyPr/>
                    <a:lstStyle/>
                    <a:p>
                      <a:r>
                        <a:rPr lang="en-GB" dirty="0" smtClean="0"/>
                        <a:t>Midwife </a:t>
                      </a:r>
                      <a:endParaRPr lang="en-GB" dirty="0"/>
                    </a:p>
                  </a:txBody>
                  <a:tcPr>
                    <a:solidFill>
                      <a:srgbClr val="7030A0"/>
                    </a:solidFill>
                  </a:tcPr>
                </a:tc>
                <a:tc>
                  <a:txBody>
                    <a:bodyPr/>
                    <a:lstStyle/>
                    <a:p>
                      <a:r>
                        <a:rPr lang="en-GB" dirty="0" smtClean="0"/>
                        <a:t> Socia</a:t>
                      </a:r>
                      <a:r>
                        <a:rPr lang="en-GB" baseline="0" dirty="0" smtClean="0"/>
                        <a:t>l Worker</a:t>
                      </a:r>
                      <a:endParaRPr lang="en-GB" dirty="0"/>
                    </a:p>
                  </a:txBody>
                  <a:tcPr/>
                </a:tc>
                <a:tc>
                  <a:txBody>
                    <a:bodyPr/>
                    <a:lstStyle/>
                    <a:p>
                      <a:r>
                        <a:rPr lang="en-GB" sz="1600" dirty="0" smtClean="0"/>
                        <a:t>Non traditional</a:t>
                      </a:r>
                      <a:r>
                        <a:rPr lang="en-GB" sz="1600" baseline="0" dirty="0" smtClean="0"/>
                        <a:t> </a:t>
                      </a:r>
                    </a:p>
                    <a:p>
                      <a:r>
                        <a:rPr lang="en-GB" sz="1600" baseline="0" dirty="0" smtClean="0"/>
                        <a:t>Integration  partners</a:t>
                      </a:r>
                    </a:p>
                    <a:p>
                      <a:endParaRPr lang="en-GB" dirty="0"/>
                    </a:p>
                  </a:txBody>
                  <a:tcPr>
                    <a:solidFill>
                      <a:srgbClr val="FFC000"/>
                    </a:solidFill>
                  </a:tcPr>
                </a:tc>
              </a:tr>
              <a:tr h="2324100">
                <a:tc>
                  <a:txBody>
                    <a:bodyPr/>
                    <a:lstStyle/>
                    <a:p>
                      <a:endParaRPr lang="en-GB" dirty="0" smtClean="0"/>
                    </a:p>
                    <a:p>
                      <a:endParaRPr lang="en-GB" dirty="0" smtClean="0"/>
                    </a:p>
                    <a:p>
                      <a:endParaRPr lang="en-GB" dirty="0" smtClean="0"/>
                    </a:p>
                    <a:p>
                      <a:endParaRPr lang="en-GB" dirty="0" smtClean="0"/>
                    </a:p>
                    <a:p>
                      <a:r>
                        <a:rPr lang="en-GB" dirty="0" smtClean="0"/>
                        <a:t>HCA</a:t>
                      </a:r>
                      <a:endParaRPr lang="en-GB" dirty="0"/>
                    </a:p>
                  </a:txBody>
                  <a:tcPr/>
                </a:tc>
                <a:tc>
                  <a:txBody>
                    <a:bodyPr/>
                    <a:lstStyle/>
                    <a:p>
                      <a:endParaRPr lang="en-GB"/>
                    </a:p>
                  </a:txBody>
                  <a:tcPr/>
                </a:tc>
                <a:tc>
                  <a:txBody>
                    <a:bodyPr/>
                    <a:lstStyle/>
                    <a:p>
                      <a:endParaRPr lang="en-GB" dirty="0" smtClean="0"/>
                    </a:p>
                    <a:p>
                      <a:endParaRPr lang="en-GB" dirty="0" smtClean="0"/>
                    </a:p>
                    <a:p>
                      <a:endParaRPr lang="en-GB" dirty="0" smtClean="0"/>
                    </a:p>
                    <a:p>
                      <a:endParaRPr lang="en-GB" dirty="0" smtClean="0"/>
                    </a:p>
                    <a:p>
                      <a:r>
                        <a:rPr lang="en-GB" dirty="0" smtClean="0"/>
                        <a:t>TNA’s</a:t>
                      </a:r>
                      <a:endParaRPr lang="en-GB" dirty="0"/>
                    </a:p>
                  </a:txBody>
                  <a:tcPr/>
                </a:tc>
                <a:tc>
                  <a:txBody>
                    <a:bodyPr/>
                    <a:lstStyle/>
                    <a:p>
                      <a:endParaRPr lang="en-GB" dirty="0" smtClean="0"/>
                    </a:p>
                    <a:p>
                      <a:r>
                        <a:rPr lang="en-GB" dirty="0" smtClean="0"/>
                        <a:t>Frontline</a:t>
                      </a:r>
                    </a:p>
                    <a:p>
                      <a:endParaRPr lang="en-GB" dirty="0" smtClean="0"/>
                    </a:p>
                    <a:p>
                      <a:r>
                        <a:rPr lang="en-GB" dirty="0" smtClean="0"/>
                        <a:t>Step Up</a:t>
                      </a:r>
                    </a:p>
                    <a:p>
                      <a:endParaRPr lang="en-GB" dirty="0" smtClean="0"/>
                    </a:p>
                    <a:p>
                      <a:r>
                        <a:rPr lang="en-GB" dirty="0" smtClean="0"/>
                        <a:t>Standard</a:t>
                      </a:r>
                      <a:r>
                        <a:rPr lang="en-GB" baseline="0" dirty="0" smtClean="0"/>
                        <a:t> Degree Course</a:t>
                      </a:r>
                      <a:endParaRPr lang="en-GB" dirty="0"/>
                    </a:p>
                  </a:txBody>
                  <a:tcPr/>
                </a:tc>
                <a:tc>
                  <a:txBody>
                    <a:bodyPr/>
                    <a:lstStyle/>
                    <a:p>
                      <a:endParaRPr lang="en-GB" sz="1600" dirty="0" smtClean="0"/>
                    </a:p>
                    <a:p>
                      <a:r>
                        <a:rPr lang="en-GB" sz="1600" dirty="0" smtClean="0"/>
                        <a:t>Health social</a:t>
                      </a:r>
                      <a:r>
                        <a:rPr lang="en-GB" sz="1600" baseline="0" dirty="0" smtClean="0"/>
                        <a:t> Care</a:t>
                      </a:r>
                    </a:p>
                    <a:p>
                      <a:r>
                        <a:rPr lang="en-GB" sz="1600" baseline="0" dirty="0" smtClean="0"/>
                        <a:t>Foundation degrees</a:t>
                      </a:r>
                    </a:p>
                  </a:txBody>
                  <a:tcPr/>
                </a:tc>
              </a:tr>
            </a:tbl>
          </a:graphicData>
        </a:graphic>
      </p:graphicFrame>
      <p:sp>
        <p:nvSpPr>
          <p:cNvPr id="7" name="TextBox 6"/>
          <p:cNvSpPr txBox="1"/>
          <p:nvPr/>
        </p:nvSpPr>
        <p:spPr>
          <a:xfrm>
            <a:off x="1536700" y="3416300"/>
            <a:ext cx="3695700" cy="646331"/>
          </a:xfrm>
          <a:prstGeom prst="rect">
            <a:avLst/>
          </a:prstGeom>
          <a:solidFill>
            <a:schemeClr val="bg1"/>
          </a:solidFill>
          <a:ln w="76200">
            <a:solidFill>
              <a:schemeClr val="tx1"/>
            </a:solidFill>
            <a:prstDash val="sysDash"/>
          </a:ln>
        </p:spPr>
        <p:txBody>
          <a:bodyPr wrap="square" rtlCol="0">
            <a:spAutoFit/>
          </a:bodyPr>
          <a:lstStyle/>
          <a:p>
            <a:r>
              <a:rPr lang="en-GB" b="1" dirty="0" smtClean="0"/>
              <a:t>Integration  &amp; Multi professional</a:t>
            </a:r>
          </a:p>
          <a:p>
            <a:r>
              <a:rPr lang="en-GB" b="1" dirty="0" smtClean="0"/>
              <a:t>  boundary </a:t>
            </a:r>
            <a:endParaRPr lang="en-GB" b="1" dirty="0"/>
          </a:p>
        </p:txBody>
      </p:sp>
      <p:sp>
        <p:nvSpPr>
          <p:cNvPr id="2" name="TextBox 1"/>
          <p:cNvSpPr txBox="1"/>
          <p:nvPr/>
        </p:nvSpPr>
        <p:spPr>
          <a:xfrm>
            <a:off x="2583625" y="4826000"/>
            <a:ext cx="1691617" cy="369332"/>
          </a:xfrm>
          <a:prstGeom prst="rect">
            <a:avLst/>
          </a:prstGeom>
          <a:noFill/>
        </p:spPr>
        <p:txBody>
          <a:bodyPr wrap="none" rtlCol="0">
            <a:spAutoFit/>
          </a:bodyPr>
          <a:lstStyle/>
          <a:p>
            <a:r>
              <a:rPr lang="en-GB" dirty="0" smtClean="0"/>
              <a:t>Apprenticeships</a:t>
            </a:r>
            <a:endParaRPr lang="en-GB" dirty="0"/>
          </a:p>
        </p:txBody>
      </p:sp>
      <p:sp>
        <p:nvSpPr>
          <p:cNvPr id="3" name="TextBox 2"/>
          <p:cNvSpPr txBox="1"/>
          <p:nvPr/>
        </p:nvSpPr>
        <p:spPr>
          <a:xfrm>
            <a:off x="1536700" y="545068"/>
            <a:ext cx="6070600" cy="646331"/>
          </a:xfrm>
          <a:prstGeom prst="rect">
            <a:avLst/>
          </a:prstGeom>
          <a:solidFill>
            <a:schemeClr val="accent5">
              <a:lumMod val="50000"/>
            </a:schemeClr>
          </a:solidFill>
        </p:spPr>
        <p:txBody>
          <a:bodyPr wrap="square" rtlCol="0">
            <a:spAutoFit/>
          </a:bodyPr>
          <a:lstStyle/>
          <a:p>
            <a:r>
              <a:rPr lang="en-GB" b="1" dirty="0" smtClean="0">
                <a:solidFill>
                  <a:schemeClr val="bg1"/>
                </a:solidFill>
              </a:rPr>
              <a:t>The SW PEF  &amp; The ‘Multi-Professional</a:t>
            </a:r>
          </a:p>
          <a:p>
            <a:r>
              <a:rPr lang="en-GB" b="1" dirty="0" smtClean="0">
                <a:solidFill>
                  <a:schemeClr val="bg1"/>
                </a:solidFill>
              </a:rPr>
              <a:t> Experience in Healthcare </a:t>
            </a:r>
            <a:endParaRPr lang="en-GB" b="1" dirty="0">
              <a:solidFill>
                <a:schemeClr val="bg1"/>
              </a:solidFill>
            </a:endParaRPr>
          </a:p>
        </p:txBody>
      </p:sp>
      <p:pic>
        <p:nvPicPr>
          <p:cNvPr id="3074" name="Picture 2" descr="C:\Users\MJohnRos\Local Settings\Temporary Internet Files\Content.IE5\FQEMI3E7\question_mark4_21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0" y="5010665"/>
            <a:ext cx="1295400" cy="1335719"/>
          </a:xfrm>
          <a:prstGeom prst="rect">
            <a:avLst/>
          </a:prstGeom>
          <a:noFill/>
        </p:spPr>
      </p:pic>
    </p:spTree>
    <p:extLst>
      <p:ext uri="{BB962C8B-B14F-4D97-AF65-F5344CB8AC3E}">
        <p14:creationId xmlns:p14="http://schemas.microsoft.com/office/powerpoint/2010/main" val="2043337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E089D-1A90-465D-87E7-8E99147D47BE}"/>
              </a:ext>
            </a:extLst>
          </p:cNvPr>
          <p:cNvSpPr>
            <a:spLocks noGrp="1"/>
          </p:cNvSpPr>
          <p:nvPr>
            <p:ph type="title"/>
          </p:nvPr>
        </p:nvSpPr>
        <p:spPr>
          <a:xfrm>
            <a:off x="789666" y="384106"/>
            <a:ext cx="7886700" cy="930274"/>
          </a:xfrm>
        </p:spPr>
        <p:txBody>
          <a:bodyPr>
            <a:normAutofit fontScale="90000"/>
          </a:bodyPr>
          <a:lstStyle/>
          <a:p>
            <a:pPr algn="ctr"/>
            <a:r>
              <a:rPr lang="en-GB" sz="2200" dirty="0" smtClean="0">
                <a:latin typeface="Arial" panose="020B0604020202020204" pitchFamily="34" charset="0"/>
                <a:cs typeface="Arial" panose="020B0604020202020204" pitchFamily="34" charset="0"/>
              </a:rPr>
              <a:t>Professional  Grounding creates challenges for interdisciplinary </a:t>
            </a:r>
            <a:r>
              <a:rPr lang="en-GB" sz="2200" dirty="0">
                <a:latin typeface="Arial" panose="020B0604020202020204" pitchFamily="34" charset="0"/>
                <a:cs typeface="Arial" panose="020B0604020202020204" pitchFamily="34" charset="0"/>
              </a:rPr>
              <a:t>T&amp;L? </a:t>
            </a:r>
            <a:br>
              <a:rPr lang="en-GB" sz="2200" dirty="0">
                <a:latin typeface="Arial" panose="020B0604020202020204" pitchFamily="34" charset="0"/>
                <a:cs typeface="Arial" panose="020B0604020202020204" pitchFamily="34" charset="0"/>
              </a:rPr>
            </a:br>
            <a:endParaRPr lang="en-GB" sz="22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 xmlns:a16="http://schemas.microsoft.com/office/drawing/2014/main" id="{F714AA00-C218-4F21-8C72-9C6FBE848E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4737" y="1850607"/>
            <a:ext cx="6803221" cy="448620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 xmlns:a16="http://schemas.microsoft.com/office/drawing/2014/main" id="{DBFCB61C-28E8-4EE2-8709-151E0752FFDB}"/>
              </a:ext>
            </a:extLst>
          </p:cNvPr>
          <p:cNvPicPr>
            <a:picLocks noChangeAspect="1"/>
          </p:cNvPicPr>
          <p:nvPr/>
        </p:nvPicPr>
        <p:blipFill>
          <a:blip r:embed="rId4"/>
          <a:stretch>
            <a:fillRect/>
          </a:stretch>
        </p:blipFill>
        <p:spPr>
          <a:xfrm>
            <a:off x="3728467" y="1718913"/>
            <a:ext cx="1663700" cy="4749591"/>
          </a:xfrm>
          <a:prstGeom prst="rect">
            <a:avLst/>
          </a:prstGeom>
        </p:spPr>
      </p:pic>
      <p:sp>
        <p:nvSpPr>
          <p:cNvPr id="7" name="TextBox 6">
            <a:extLst>
              <a:ext uri="{FF2B5EF4-FFF2-40B4-BE49-F238E27FC236}">
                <a16:creationId xmlns="" xmlns:a16="http://schemas.microsoft.com/office/drawing/2014/main" id="{5F65C1B5-F8CA-42F9-83C9-45AC315BF7D5}"/>
              </a:ext>
            </a:extLst>
          </p:cNvPr>
          <p:cNvSpPr txBox="1"/>
          <p:nvPr/>
        </p:nvSpPr>
        <p:spPr>
          <a:xfrm>
            <a:off x="3346945" y="1176824"/>
            <a:ext cx="2772142" cy="369332"/>
          </a:xfrm>
          <a:prstGeom prst="rect">
            <a:avLst/>
          </a:prstGeom>
          <a:noFill/>
          <a:scene3d>
            <a:camera prst="isometricOffAxis1Right"/>
            <a:lightRig rig="threePt" dir="t"/>
          </a:scene3d>
        </p:spPr>
        <p:txBody>
          <a:bodyPr wrap="square" rtlCol="0">
            <a:spAutoFit/>
          </a:bodyPr>
          <a:lstStyle/>
          <a:p>
            <a:r>
              <a:rPr lang="en-GB" b="1"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 xmlns:a16="http://schemas.microsoft.com/office/drawing/2014/main" id="{938E2585-82EE-4776-A51D-6B909CC3F168}"/>
              </a:ext>
            </a:extLst>
          </p:cNvPr>
          <p:cNvSpPr txBox="1"/>
          <p:nvPr/>
        </p:nvSpPr>
        <p:spPr>
          <a:xfrm flipH="1">
            <a:off x="2946400" y="2154717"/>
            <a:ext cx="3033810" cy="1938992"/>
          </a:xfrm>
          <a:prstGeom prst="rect">
            <a:avLst/>
          </a:prstGeom>
          <a:noFill/>
        </p:spPr>
        <p:txBody>
          <a:bodyPr wrap="square" rtlCol="0">
            <a:spAutoFit/>
          </a:bodyPr>
          <a:lstStyle/>
          <a:p>
            <a:r>
              <a:rPr lang="en-GB" sz="2400" b="1" dirty="0"/>
              <a:t>   Language Barrier</a:t>
            </a:r>
          </a:p>
          <a:p>
            <a:r>
              <a:rPr lang="en-GB" sz="2400" b="1" dirty="0"/>
              <a:t> </a:t>
            </a:r>
          </a:p>
          <a:p>
            <a:r>
              <a:rPr lang="en-GB" b="1" dirty="0"/>
              <a:t>   Fundamental differences -         	perspectives </a:t>
            </a:r>
          </a:p>
          <a:p>
            <a:r>
              <a:rPr lang="en-GB" b="1" dirty="0"/>
              <a:t>             priorities and </a:t>
            </a:r>
          </a:p>
          <a:p>
            <a:r>
              <a:rPr lang="en-GB" b="1" dirty="0"/>
              <a:t>                 Solutions </a:t>
            </a:r>
          </a:p>
        </p:txBody>
      </p:sp>
      <p:sp>
        <p:nvSpPr>
          <p:cNvPr id="8" name="TextBox 7">
            <a:extLst>
              <a:ext uri="{FF2B5EF4-FFF2-40B4-BE49-F238E27FC236}">
                <a16:creationId xmlns="" xmlns:a16="http://schemas.microsoft.com/office/drawing/2014/main" id="{10DE563D-0ADF-44BE-A587-913CE9961193}"/>
              </a:ext>
            </a:extLst>
          </p:cNvPr>
          <p:cNvSpPr txBox="1"/>
          <p:nvPr/>
        </p:nvSpPr>
        <p:spPr>
          <a:xfrm rot="1157567">
            <a:off x="1786866" y="2324328"/>
            <a:ext cx="1475046" cy="369332"/>
          </a:xfrm>
          <a:prstGeom prst="rect">
            <a:avLst/>
          </a:prstGeom>
          <a:noFill/>
        </p:spPr>
        <p:txBody>
          <a:bodyPr wrap="square" rtlCol="0">
            <a:spAutoFit/>
          </a:bodyPr>
          <a:lstStyle/>
          <a:p>
            <a:r>
              <a:rPr lang="en-GB" dirty="0"/>
              <a:t>“The patient”</a:t>
            </a:r>
          </a:p>
        </p:txBody>
      </p:sp>
      <p:sp>
        <p:nvSpPr>
          <p:cNvPr id="9" name="TextBox 8">
            <a:extLst>
              <a:ext uri="{FF2B5EF4-FFF2-40B4-BE49-F238E27FC236}">
                <a16:creationId xmlns="" xmlns:a16="http://schemas.microsoft.com/office/drawing/2014/main" id="{1AA2B5CB-FFBF-4292-91F0-B2CC50EB90D4}"/>
              </a:ext>
            </a:extLst>
          </p:cNvPr>
          <p:cNvSpPr txBox="1"/>
          <p:nvPr/>
        </p:nvSpPr>
        <p:spPr>
          <a:xfrm>
            <a:off x="1308568" y="2939547"/>
            <a:ext cx="1729961" cy="369332"/>
          </a:xfrm>
          <a:prstGeom prst="rect">
            <a:avLst/>
          </a:prstGeom>
          <a:noFill/>
        </p:spPr>
        <p:txBody>
          <a:bodyPr wrap="none" rtlCol="0">
            <a:spAutoFit/>
          </a:bodyPr>
          <a:lstStyle/>
          <a:p>
            <a:r>
              <a:rPr lang="en-GB" b="1" dirty="0"/>
              <a:t>Health &amp; illness </a:t>
            </a:r>
          </a:p>
        </p:txBody>
      </p:sp>
      <p:sp>
        <p:nvSpPr>
          <p:cNvPr id="10" name="TextBox 9">
            <a:extLst>
              <a:ext uri="{FF2B5EF4-FFF2-40B4-BE49-F238E27FC236}">
                <a16:creationId xmlns="" xmlns:a16="http://schemas.microsoft.com/office/drawing/2014/main" id="{0BF94798-499D-4DF8-B5ED-5DD0CF89DC57}"/>
              </a:ext>
            </a:extLst>
          </p:cNvPr>
          <p:cNvSpPr txBox="1"/>
          <p:nvPr/>
        </p:nvSpPr>
        <p:spPr>
          <a:xfrm rot="854057">
            <a:off x="6099567" y="2242291"/>
            <a:ext cx="1334468" cy="369332"/>
          </a:xfrm>
          <a:prstGeom prst="rect">
            <a:avLst/>
          </a:prstGeom>
          <a:noFill/>
        </p:spPr>
        <p:txBody>
          <a:bodyPr wrap="none" rtlCol="0">
            <a:spAutoFit/>
          </a:bodyPr>
          <a:lstStyle/>
          <a:p>
            <a:r>
              <a:rPr lang="en-GB" b="1" dirty="0"/>
              <a:t>Service user</a:t>
            </a:r>
          </a:p>
        </p:txBody>
      </p:sp>
      <p:sp>
        <p:nvSpPr>
          <p:cNvPr id="11" name="TextBox 10">
            <a:extLst>
              <a:ext uri="{FF2B5EF4-FFF2-40B4-BE49-F238E27FC236}">
                <a16:creationId xmlns="" xmlns:a16="http://schemas.microsoft.com/office/drawing/2014/main" id="{BB66E442-E0EB-4433-934B-19ED3FF7A3AB}"/>
              </a:ext>
            </a:extLst>
          </p:cNvPr>
          <p:cNvSpPr txBox="1"/>
          <p:nvPr/>
        </p:nvSpPr>
        <p:spPr>
          <a:xfrm>
            <a:off x="5839126" y="2843349"/>
            <a:ext cx="1880515" cy="369332"/>
          </a:xfrm>
          <a:prstGeom prst="rect">
            <a:avLst/>
          </a:prstGeom>
          <a:noFill/>
        </p:spPr>
        <p:txBody>
          <a:bodyPr wrap="none" rtlCol="0">
            <a:spAutoFit/>
          </a:bodyPr>
          <a:lstStyle/>
          <a:p>
            <a:r>
              <a:rPr lang="en-GB" dirty="0"/>
              <a:t>Social care/ issues</a:t>
            </a:r>
          </a:p>
        </p:txBody>
      </p:sp>
      <p:sp>
        <p:nvSpPr>
          <p:cNvPr id="12" name="TextBox 11">
            <a:extLst>
              <a:ext uri="{FF2B5EF4-FFF2-40B4-BE49-F238E27FC236}">
                <a16:creationId xmlns="" xmlns:a16="http://schemas.microsoft.com/office/drawing/2014/main" id="{2BE97AB9-BB44-41F6-9DBC-A86F8D8A8CEA}"/>
              </a:ext>
            </a:extLst>
          </p:cNvPr>
          <p:cNvSpPr txBox="1"/>
          <p:nvPr/>
        </p:nvSpPr>
        <p:spPr>
          <a:xfrm>
            <a:off x="3766587" y="4782341"/>
            <a:ext cx="1403589" cy="646331"/>
          </a:xfrm>
          <a:prstGeom prst="rect">
            <a:avLst/>
          </a:prstGeom>
          <a:noFill/>
        </p:spPr>
        <p:txBody>
          <a:bodyPr wrap="none" rtlCol="0">
            <a:spAutoFit/>
          </a:bodyPr>
          <a:lstStyle/>
          <a:p>
            <a:r>
              <a:rPr lang="en-GB" dirty="0"/>
              <a:t>   </a:t>
            </a:r>
            <a:r>
              <a:rPr lang="en-GB" b="1" dirty="0"/>
              <a:t>Evidence</a:t>
            </a:r>
          </a:p>
          <a:p>
            <a:r>
              <a:rPr lang="en-GB" b="1" dirty="0"/>
              <a:t> &amp; credibility</a:t>
            </a:r>
          </a:p>
        </p:txBody>
      </p:sp>
    </p:spTree>
    <p:extLst>
      <p:ext uri="{BB962C8B-B14F-4D97-AF65-F5344CB8AC3E}">
        <p14:creationId xmlns:p14="http://schemas.microsoft.com/office/powerpoint/2010/main" val="56427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50000"/>
            </a:schemeClr>
          </a:solidFill>
          <a:ln>
            <a:solidFill>
              <a:schemeClr val="tx2"/>
            </a:solidFill>
          </a:ln>
        </p:spPr>
        <p:txBody>
          <a:bodyPr>
            <a:normAutofit/>
          </a:bodyPr>
          <a:lstStyle/>
          <a:p>
            <a:r>
              <a:rPr lang="en-GB" dirty="0" smtClean="0">
                <a:solidFill>
                  <a:schemeClr val="bg1"/>
                </a:solidFill>
              </a:rPr>
              <a:t>Working to a new narrative</a:t>
            </a:r>
            <a:br>
              <a:rPr lang="en-GB" dirty="0" smtClean="0">
                <a:solidFill>
                  <a:schemeClr val="bg1"/>
                </a:solidFill>
              </a:rPr>
            </a:br>
            <a:r>
              <a:rPr lang="en-GB" dirty="0" smtClean="0">
                <a:solidFill>
                  <a:schemeClr val="bg1"/>
                </a:solidFill>
              </a:rPr>
              <a:t>affects all</a:t>
            </a:r>
            <a:endParaRPr lang="en-GB"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30769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0578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chemeClr val="tx2"/>
            </a:solidFill>
          </a:ln>
        </p:spPr>
        <p:txBody>
          <a:bodyPr>
            <a:normAutofit/>
          </a:bodyPr>
          <a:lstStyle/>
          <a:p>
            <a:r>
              <a:rPr lang="en-GB" sz="3200" dirty="0" smtClean="0">
                <a:solidFill>
                  <a:schemeClr val="bg1"/>
                </a:solidFill>
              </a:rPr>
              <a:t>Effective Interdisciplinary T&amp;L requires effective communication </a:t>
            </a:r>
            <a:endParaRPr lang="en-GB" sz="32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56858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203848" y="2060848"/>
            <a:ext cx="3528392" cy="369332"/>
          </a:xfrm>
          <a:prstGeom prst="rect">
            <a:avLst/>
          </a:prstGeom>
          <a:solidFill>
            <a:schemeClr val="tx2">
              <a:lumMod val="20000"/>
              <a:lumOff val="80000"/>
            </a:schemeClr>
          </a:solidFill>
          <a:ln>
            <a:solidFill>
              <a:schemeClr val="accent1"/>
            </a:solidFill>
          </a:ln>
        </p:spPr>
        <p:txBody>
          <a:bodyPr wrap="square" rtlCol="0">
            <a:spAutoFit/>
          </a:bodyPr>
          <a:lstStyle/>
          <a:p>
            <a:pPr algn="ctr"/>
            <a:r>
              <a:rPr lang="en-GB" b="1" dirty="0" smtClean="0">
                <a:solidFill>
                  <a:schemeClr val="bg1"/>
                </a:solidFill>
              </a:rPr>
              <a:t>Language differences</a:t>
            </a:r>
            <a:endParaRPr lang="en-GB" b="1" dirty="0">
              <a:solidFill>
                <a:schemeClr val="bg1"/>
              </a:solidFill>
            </a:endParaRPr>
          </a:p>
        </p:txBody>
      </p:sp>
      <p:sp>
        <p:nvSpPr>
          <p:cNvPr id="6" name="TextBox 5"/>
          <p:cNvSpPr txBox="1"/>
          <p:nvPr/>
        </p:nvSpPr>
        <p:spPr>
          <a:xfrm>
            <a:off x="4427984" y="5532979"/>
            <a:ext cx="846707" cy="369332"/>
          </a:xfrm>
          <a:prstGeom prst="rect">
            <a:avLst/>
          </a:prstGeom>
          <a:solidFill>
            <a:schemeClr val="tx2">
              <a:lumMod val="20000"/>
              <a:lumOff val="80000"/>
            </a:schemeClr>
          </a:solidFill>
          <a:ln>
            <a:solidFill>
              <a:schemeClr val="tx2">
                <a:lumMod val="60000"/>
                <a:lumOff val="40000"/>
              </a:schemeClr>
            </a:solidFill>
          </a:ln>
        </p:spPr>
        <p:txBody>
          <a:bodyPr wrap="none" rtlCol="0">
            <a:spAutoFit/>
          </a:bodyPr>
          <a:lstStyle/>
          <a:p>
            <a:r>
              <a:rPr lang="en-GB" b="1" dirty="0" smtClean="0">
                <a:solidFill>
                  <a:schemeClr val="bg1"/>
                </a:solidFill>
              </a:rPr>
              <a:t>Impact</a:t>
            </a:r>
            <a:endParaRPr lang="en-GB" b="1" dirty="0">
              <a:solidFill>
                <a:schemeClr val="bg1"/>
              </a:solidFill>
            </a:endParaRPr>
          </a:p>
        </p:txBody>
      </p:sp>
    </p:spTree>
    <p:extLst>
      <p:ext uri="{BB962C8B-B14F-4D97-AF65-F5344CB8AC3E}">
        <p14:creationId xmlns:p14="http://schemas.microsoft.com/office/powerpoint/2010/main" val="2441126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5125" y="1542500"/>
            <a:ext cx="3960000" cy="3004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 xmlns:a16="http://schemas.microsoft.com/office/drawing/2014/main" id="{84E8BEDA-492D-480A-98A3-35D03E14C9F8}"/>
              </a:ext>
            </a:extLst>
          </p:cNvPr>
          <p:cNvSpPr>
            <a:spLocks noGrp="1"/>
          </p:cNvSpPr>
          <p:nvPr>
            <p:ph type="title"/>
          </p:nvPr>
        </p:nvSpPr>
        <p:spPr>
          <a:xfrm>
            <a:off x="536575" y="508724"/>
            <a:ext cx="7886700" cy="921027"/>
          </a:xfrm>
        </p:spPr>
        <p:txBody>
          <a:bodyPr>
            <a:normAutofit/>
          </a:bodyPr>
          <a:lstStyle/>
          <a:p>
            <a:pPr algn="ctr"/>
            <a:r>
              <a:rPr lang="en-GB" sz="2800" b="1" dirty="0"/>
              <a:t/>
            </a:r>
            <a:br>
              <a:rPr lang="en-GB" sz="2800" b="1" dirty="0"/>
            </a:br>
            <a:endParaRPr lang="en-GB" sz="2800" b="1"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18786">
            <a:off x="1082675" y="1038225"/>
            <a:ext cx="1724025" cy="2647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67633">
            <a:off x="530880" y="3166110"/>
            <a:ext cx="2466975" cy="18478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575" y="5372123"/>
            <a:ext cx="2016000" cy="123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125" y="4248842"/>
            <a:ext cx="2619375" cy="1743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9375" y="5752182"/>
            <a:ext cx="3175125" cy="85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945699">
            <a:off x="6718300" y="2323182"/>
            <a:ext cx="2133600" cy="226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5129"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908991">
            <a:off x="5397230" y="4783167"/>
            <a:ext cx="3118500" cy="1584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816124" y="508724"/>
            <a:ext cx="4016475" cy="954107"/>
          </a:xfrm>
          <a:prstGeom prst="rect">
            <a:avLst/>
          </a:prstGeom>
          <a:solidFill>
            <a:schemeClr val="accent1">
              <a:lumMod val="50000"/>
            </a:schemeClr>
          </a:solidFill>
        </p:spPr>
        <p:txBody>
          <a:bodyPr wrap="square" rtlCol="0">
            <a:spAutoFit/>
          </a:bodyPr>
          <a:lstStyle/>
          <a:p>
            <a:r>
              <a:rPr lang="en-GB" sz="2800" dirty="0" smtClean="0">
                <a:solidFill>
                  <a:schemeClr val="bg1"/>
                </a:solidFill>
              </a:rPr>
              <a:t>Navigating the Challenges -  Students</a:t>
            </a:r>
            <a:endParaRPr lang="en-GB" sz="2800" dirty="0">
              <a:solidFill>
                <a:schemeClr val="bg1"/>
              </a:solidFill>
            </a:endParaRPr>
          </a:p>
        </p:txBody>
      </p:sp>
    </p:spTree>
    <p:extLst>
      <p:ext uri="{BB962C8B-B14F-4D97-AF65-F5344CB8AC3E}">
        <p14:creationId xmlns:p14="http://schemas.microsoft.com/office/powerpoint/2010/main" val="328947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1005</TotalTime>
  <Words>828</Words>
  <Application>Microsoft Office PowerPoint</Application>
  <PresentationFormat>On-screen Show (4:3)</PresentationFormat>
  <Paragraphs>163</Paragraphs>
  <Slides>16</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Wingdings</vt:lpstr>
      <vt:lpstr>Office Theme</vt:lpstr>
      <vt:lpstr>1_Office Theme</vt:lpstr>
      <vt:lpstr>Challenges associated with promoting effective interdisciplinary teaching &amp; learning from an HCPC background</vt:lpstr>
      <vt:lpstr>Focus of my Presentation</vt:lpstr>
      <vt:lpstr> Who am I… </vt:lpstr>
      <vt:lpstr>Why am I doing this?</vt:lpstr>
      <vt:lpstr>PowerPoint Presentation</vt:lpstr>
      <vt:lpstr>Professional  Grounding creates challenges for interdisciplinary T&amp;L?  </vt:lpstr>
      <vt:lpstr>Working to a new narrative affects all</vt:lpstr>
      <vt:lpstr>Effective Interdisciplinary T&amp;L requires effective communication </vt:lpstr>
      <vt:lpstr> </vt:lpstr>
      <vt:lpstr>“Mind the GAP”</vt:lpstr>
      <vt:lpstr> mynameis Campaign… ‘In this day and age?’</vt:lpstr>
      <vt:lpstr>‘mynameis’ Campaign Gives evidence to the stories</vt:lpstr>
      <vt:lpstr>An Example of  effective interdisciplinary T&amp;L  -</vt:lpstr>
      <vt:lpstr>Effective Interdisciplinary T&amp;L requires effective communication </vt:lpstr>
      <vt:lpstr>An Example of  effective interdisciplinary T&amp;L  - a model for the future?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John-Rose</dc:creator>
  <cp:lastModifiedBy>Rooke, Clementinah</cp:lastModifiedBy>
  <cp:revision>69</cp:revision>
  <cp:lastPrinted>2017-07-05T19:28:11Z</cp:lastPrinted>
  <dcterms:created xsi:type="dcterms:W3CDTF">2017-07-02T13:35:03Z</dcterms:created>
  <dcterms:modified xsi:type="dcterms:W3CDTF">2017-07-06T11:15:02Z</dcterms:modified>
</cp:coreProperties>
</file>