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88" r:id="rId2"/>
    <p:sldId id="303" r:id="rId3"/>
    <p:sldId id="302" r:id="rId4"/>
    <p:sldId id="301" r:id="rId5"/>
    <p:sldId id="319" r:id="rId6"/>
    <p:sldId id="317" r:id="rId7"/>
    <p:sldId id="320" r:id="rId8"/>
    <p:sldId id="304" r:id="rId9"/>
    <p:sldId id="296" r:id="rId10"/>
    <p:sldId id="306" r:id="rId11"/>
    <p:sldId id="310" r:id="rId12"/>
    <p:sldId id="316" r:id="rId13"/>
    <p:sldId id="313" r:id="rId14"/>
    <p:sldId id="314" r:id="rId15"/>
    <p:sldId id="266" r:id="rId16"/>
    <p:sldId id="307" r:id="rId17"/>
    <p:sldId id="315" r:id="rId18"/>
    <p:sldId id="300" r:id="rId19"/>
    <p:sldId id="321" r:id="rId20"/>
    <p:sldId id="298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9B65-301D-4684-A25A-5062C314C1DB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7E0E-9849-4225-BF1A-4B06E7506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A94F95-293E-4B74-89B7-8A86EEE68533}" type="datetimeFigureOut">
              <a:rPr lang="en-GB" smtClean="0"/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0F3B4B-1D4C-4823-AB8C-7A84B96A4D3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jKt5WF5eCw" TargetMode="External"/><Relationship Id="rId2" Type="http://schemas.openxmlformats.org/officeDocument/2006/relationships/hyperlink" Target="https://youtu.be/ewYDs5FRr8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win.nhs.uk/tools_and_resources/mentor-toolkit-support-mental-health-and-wellbe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psych.ac.uk/files/pdfversion/CR166.pdf" TargetMode="External"/><Relationship Id="rId2" Type="http://schemas.openxmlformats.org/officeDocument/2006/relationships/hyperlink" Target="https://www2.rcn.org.uk/__data/assets/pdf_file/0008/78677/00279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9571" y="4077072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err="1"/>
              <a:t>youtu.be</a:t>
            </a:r>
            <a:r>
              <a:rPr lang="en-GB" dirty="0"/>
              <a:t>/</a:t>
            </a:r>
            <a:r>
              <a:rPr lang="en-GB" dirty="0" err="1"/>
              <a:t>2TvWZEVf6go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17" y="0"/>
            <a:ext cx="5422783" cy="38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96"/>
            <a:ext cx="1154580" cy="3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7" y="1049592"/>
            <a:ext cx="2088232" cy="22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234888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Tempus Sans ITC" pitchFamily="82" charset="0"/>
              </a:rPr>
              <a:t>Welcome</a:t>
            </a:r>
            <a:endParaRPr lang="en-GB" sz="7200" dirty="0">
              <a:solidFill>
                <a:srgbClr val="0070C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breeze.wav"/>
          </p:stSnd>
        </p:sndAc>
      </p:transition>
    </mc:Choice>
    <mc:Fallback xmlns="">
      <p:transition spd="slow">
        <p:zoom dir="in"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rna-school-admissions.com/wp-content/uploads/2015/07/Emergency-Situations-4-Great-Advice-Tips-for-Nurses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2" y="1268760"/>
            <a:ext cx="1382948" cy="147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0" y="1844823"/>
            <a:ext cx="1632345" cy="158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8800"/>
            <a:ext cx="1558301" cy="16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18002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752278" cy="17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68" y="3717032"/>
            <a:ext cx="145267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15693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700"/>
            <a:ext cx="5076056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20" y="25400"/>
            <a:ext cx="64774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0939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800" dirty="0">
                <a:hlinkClick r:id="rId2"/>
              </a:rPr>
              <a:t>https://</a:t>
            </a:r>
            <a:r>
              <a:rPr lang="en-GB" sz="1800" dirty="0" err="1" smtClean="0">
                <a:hlinkClick r:id="rId2"/>
              </a:rPr>
              <a:t>youtu.be</a:t>
            </a:r>
            <a:r>
              <a:rPr lang="en-GB" sz="1800" dirty="0" smtClean="0">
                <a:hlinkClick r:id="rId2"/>
              </a:rPr>
              <a:t>/</a:t>
            </a:r>
            <a:r>
              <a:rPr lang="en-GB" sz="1800" dirty="0" err="1" smtClean="0">
                <a:hlinkClick r:id="rId2"/>
              </a:rPr>
              <a:t>ewYDs5FRr8o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2.        https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err="1" smtClean="0">
                <a:hlinkClick r:id="rId3"/>
              </a:rPr>
              <a:t>youtu.be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err="1" smtClean="0">
                <a:hlinkClick r:id="rId3"/>
              </a:rPr>
              <a:t>SjKt5WF5eCw</a:t>
            </a:r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636912"/>
            <a:ext cx="4320480" cy="1296144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latin typeface="Calibri" pitchFamily="34" charset="0"/>
              </a:rPr>
              <a:t>Working in Healthcare</a:t>
            </a:r>
            <a:br>
              <a:rPr lang="en-GB" sz="3600" dirty="0" smtClean="0">
                <a:latin typeface="Calibri" pitchFamily="34" charset="0"/>
              </a:rPr>
            </a:br>
            <a:r>
              <a:rPr lang="en-GB" sz="3600" dirty="0" smtClean="0">
                <a:latin typeface="Calibri" pitchFamily="34" charset="0"/>
              </a:rPr>
              <a:t>Noise Annoys?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-21254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66" y="8184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7363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772816"/>
            <a:ext cx="8205435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b="1" dirty="0" smtClean="0">
                <a:solidFill>
                  <a:srgbClr val="0070C0"/>
                </a:solidFill>
              </a:rPr>
              <a:t>The Environment</a:t>
            </a: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Inflexible</a:t>
            </a:r>
            <a:endParaRPr lang="en-GB" sz="16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F</a:t>
            </a:r>
            <a:r>
              <a:rPr lang="en-GB" sz="1600" dirty="0" smtClean="0">
                <a:solidFill>
                  <a:srgbClr val="0070C0"/>
                </a:solidFill>
              </a:rPr>
              <a:t>ast-paced </a:t>
            </a:r>
            <a:endParaRPr lang="en-GB" sz="16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A</a:t>
            </a:r>
            <a:r>
              <a:rPr lang="en-GB" sz="1600" dirty="0" smtClean="0">
                <a:solidFill>
                  <a:srgbClr val="0070C0"/>
                </a:solidFill>
              </a:rPr>
              <a:t>ccountable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B</a:t>
            </a:r>
            <a:r>
              <a:rPr lang="en-GB" sz="1600" dirty="0" smtClean="0">
                <a:solidFill>
                  <a:srgbClr val="0070C0"/>
                </a:solidFill>
              </a:rPr>
              <a:t>iomedical </a:t>
            </a:r>
            <a:r>
              <a:rPr lang="en-GB" sz="1600" dirty="0">
                <a:solidFill>
                  <a:srgbClr val="0070C0"/>
                </a:solidFill>
              </a:rPr>
              <a:t>and clinical models dominate health care </a:t>
            </a:r>
            <a:r>
              <a:rPr lang="en-GB" sz="1600" dirty="0" smtClean="0">
                <a:solidFill>
                  <a:srgbClr val="0070C0"/>
                </a:solidFill>
              </a:rPr>
              <a:t>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Emotional, complex</a:t>
            </a:r>
            <a:r>
              <a:rPr lang="en-GB" sz="1600" dirty="0">
                <a:solidFill>
                  <a:srgbClr val="0070C0"/>
                </a:solidFill>
              </a:rPr>
              <a:t>, messy and opaque </a:t>
            </a:r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Emotional </a:t>
            </a:r>
            <a:r>
              <a:rPr lang="en-GB" sz="1600" dirty="0">
                <a:solidFill>
                  <a:srgbClr val="0070C0"/>
                </a:solidFill>
              </a:rPr>
              <a:t>labour in h</a:t>
            </a:r>
            <a:r>
              <a:rPr lang="en-GB" sz="1600" dirty="0" smtClean="0">
                <a:solidFill>
                  <a:srgbClr val="0070C0"/>
                </a:solidFill>
              </a:rPr>
              <a:t>ealthcare  </a:t>
            </a:r>
            <a:r>
              <a:rPr lang="en-GB" sz="1600" dirty="0">
                <a:solidFill>
                  <a:srgbClr val="0070C0"/>
                </a:solidFill>
              </a:rPr>
              <a:t>frequently found in places that are hidden or unrecognised. </a:t>
            </a:r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endParaRPr lang="en-GB" sz="1600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52375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24" y="34448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7416824" cy="257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88518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2700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art 10"/>
          <p:cNvSpPr/>
          <p:nvPr/>
        </p:nvSpPr>
        <p:spPr>
          <a:xfrm>
            <a:off x="1370104" y="1444830"/>
            <a:ext cx="2003079" cy="2376264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Signposting</a:t>
            </a:r>
            <a:endParaRPr lang="en-GB" dirty="0"/>
          </a:p>
        </p:txBody>
      </p:sp>
      <p:sp>
        <p:nvSpPr>
          <p:cNvPr id="13" name="Heart 12"/>
          <p:cNvSpPr/>
          <p:nvPr/>
        </p:nvSpPr>
        <p:spPr>
          <a:xfrm>
            <a:off x="3190606" y="1240764"/>
            <a:ext cx="2282552" cy="230056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Having the conversation</a:t>
            </a:r>
            <a:endParaRPr lang="en-GB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4562138" y="2780928"/>
            <a:ext cx="3016570" cy="1846321"/>
          </a:xfrm>
          <a:prstGeom prst="cloudCallout">
            <a:avLst>
              <a:gd name="adj1" fmla="val -30839"/>
              <a:gd name="adj2" fmla="val 922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Agencies</a:t>
            </a:r>
            <a:endParaRPr lang="en-GB" dirty="0"/>
          </a:p>
        </p:txBody>
      </p:sp>
      <p:sp>
        <p:nvSpPr>
          <p:cNvPr id="16" name="Heart 15"/>
          <p:cNvSpPr/>
          <p:nvPr/>
        </p:nvSpPr>
        <p:spPr>
          <a:xfrm>
            <a:off x="5067039" y="824128"/>
            <a:ext cx="2727846" cy="2160240"/>
          </a:xfrm>
          <a:prstGeom prst="hear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Top Ten Tips for Good Mental Health</a:t>
            </a:r>
          </a:p>
          <a:p>
            <a:pPr algn="ctr"/>
            <a:endParaRPr lang="en-GB" dirty="0"/>
          </a:p>
        </p:txBody>
      </p:sp>
      <p:sp>
        <p:nvSpPr>
          <p:cNvPr id="17" name="Heart 16"/>
          <p:cNvSpPr/>
          <p:nvPr/>
        </p:nvSpPr>
        <p:spPr>
          <a:xfrm>
            <a:off x="2843808" y="2996952"/>
            <a:ext cx="1944216" cy="2304256"/>
          </a:xfrm>
          <a:prstGeom prst="hear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Support structures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9" name="Cloud Callout 18"/>
          <p:cNvSpPr/>
          <p:nvPr/>
        </p:nvSpPr>
        <p:spPr>
          <a:xfrm>
            <a:off x="539552" y="3553414"/>
            <a:ext cx="2592288" cy="1584176"/>
          </a:xfrm>
          <a:prstGeom prst="cloudCallout">
            <a:avLst>
              <a:gd name="adj1" fmla="val -28025"/>
              <a:gd name="adj2" fmla="val 7146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Mindfulness</a:t>
            </a:r>
            <a:endParaRPr lang="en-GB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2700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568952" cy="5373216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endParaRPr lang="en-US" sz="3000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Groups…</a:t>
            </a:r>
            <a:endParaRPr lang="en-US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endParaRPr lang="en-US" sz="20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</a:rPr>
              <a:t>So …how do you keep your mental health bank account topped up?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endParaRPr lang="en-US" sz="3000" dirty="0" smtClean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1224136" cy="10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21" y="12700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44382"/>
            <a:ext cx="2001762" cy="161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5608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ave 5"/>
          <p:cNvSpPr/>
          <p:nvPr/>
        </p:nvSpPr>
        <p:spPr>
          <a:xfrm>
            <a:off x="611560" y="764704"/>
            <a:ext cx="2880320" cy="1505962"/>
          </a:xfrm>
          <a:prstGeom prst="wave">
            <a:avLst>
              <a:gd name="adj1" fmla="val 12500"/>
              <a:gd name="adj2" fmla="val -6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Where are we now?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5719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104456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sz="2000" dirty="0" smtClean="0">
                <a:latin typeface="Calibri" pitchFamily="34" charset="0"/>
              </a:rPr>
              <a:t>This </a:t>
            </a:r>
            <a:r>
              <a:rPr lang="en-GB" sz="2000" dirty="0">
                <a:latin typeface="Calibri" pitchFamily="34" charset="0"/>
              </a:rPr>
              <a:t>work prioritises the core values of the </a:t>
            </a:r>
            <a:r>
              <a:rPr lang="en-GB" sz="2000" dirty="0">
                <a:latin typeface="Calibri" pitchFamily="34" charset="0"/>
              </a:rPr>
              <a:t>T</a:t>
            </a:r>
            <a:r>
              <a:rPr lang="en-GB" sz="2000" dirty="0" smtClean="0">
                <a:latin typeface="Calibri" pitchFamily="34" charset="0"/>
              </a:rPr>
              <a:t>rust </a:t>
            </a:r>
            <a:r>
              <a:rPr lang="en-GB" sz="2000" dirty="0">
                <a:latin typeface="Calibri" pitchFamily="34" charset="0"/>
              </a:rPr>
              <a:t>including empathy, respect and </a:t>
            </a:r>
            <a:r>
              <a:rPr lang="en-GB" sz="2000" dirty="0" smtClean="0">
                <a:latin typeface="Calibri" pitchFamily="34" charset="0"/>
              </a:rPr>
              <a:t>compassion</a:t>
            </a:r>
            <a:endParaRPr lang="en-GB" sz="2000" dirty="0">
              <a:latin typeface="Calibri" pitchFamily="34" charset="0"/>
            </a:endParaRPr>
          </a:p>
          <a:p>
            <a:pPr marL="0" lvl="0" indent="0">
              <a:buNone/>
            </a:pPr>
            <a:endParaRPr lang="en-GB" sz="20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n-GB" sz="2000" dirty="0" smtClean="0">
                <a:latin typeface="Calibri" pitchFamily="34" charset="0"/>
              </a:rPr>
              <a:t>We </a:t>
            </a:r>
            <a:r>
              <a:rPr lang="en-GB" sz="2000" dirty="0">
                <a:latin typeface="Calibri" pitchFamily="34" charset="0"/>
              </a:rPr>
              <a:t>want our students </a:t>
            </a:r>
            <a:r>
              <a:rPr lang="en-GB" sz="2000" dirty="0" smtClean="0">
                <a:latin typeface="Calibri" pitchFamily="34" charset="0"/>
              </a:rPr>
              <a:t>to feel a </a:t>
            </a:r>
            <a:r>
              <a:rPr lang="en-GB" sz="2000" dirty="0">
                <a:latin typeface="Calibri" pitchFamily="34" charset="0"/>
              </a:rPr>
              <a:t>sense of </a:t>
            </a:r>
            <a:r>
              <a:rPr lang="en-GB" sz="2000" dirty="0" smtClean="0">
                <a:latin typeface="Calibri" pitchFamily="34" charset="0"/>
              </a:rPr>
              <a:t>belonging, feeling </a:t>
            </a:r>
            <a:r>
              <a:rPr lang="en-GB" sz="2000" dirty="0">
                <a:latin typeface="Calibri" pitchFamily="34" charset="0"/>
              </a:rPr>
              <a:t>that they are listened to and matter to us as an </a:t>
            </a:r>
            <a:r>
              <a:rPr lang="en-GB" sz="2000" dirty="0" smtClean="0">
                <a:latin typeface="Calibri" pitchFamily="34" charset="0"/>
              </a:rPr>
              <a:t>organisation</a:t>
            </a:r>
            <a:endParaRPr lang="en-GB" sz="2000" dirty="0"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776584" cy="147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2700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rt 8"/>
          <p:cNvSpPr/>
          <p:nvPr/>
        </p:nvSpPr>
        <p:spPr>
          <a:xfrm>
            <a:off x="323528" y="332656"/>
            <a:ext cx="3240360" cy="3744416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Conclusion …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2780928"/>
            <a:ext cx="576894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66666"/>
                </a:solidFill>
                <a:latin typeface="Calibri" pitchFamily="34" charset="0"/>
              </a:rPr>
              <a:t>“So …students </a:t>
            </a:r>
            <a:r>
              <a:rPr lang="en-GB" dirty="0">
                <a:solidFill>
                  <a:srgbClr val="666666"/>
                </a:solidFill>
                <a:latin typeface="Calibri" pitchFamily="34" charset="0"/>
              </a:rPr>
              <a:t>who struggle with mental health are not any less than any other student</a:t>
            </a:r>
            <a:r>
              <a:rPr lang="en-GB" dirty="0" smtClean="0">
                <a:solidFill>
                  <a:srgbClr val="666666"/>
                </a:solidFill>
                <a:latin typeface="Calibri" pitchFamily="34" charset="0"/>
              </a:rPr>
              <a:t>.</a:t>
            </a:r>
          </a:p>
          <a:p>
            <a:r>
              <a:rPr lang="en-GB" dirty="0" smtClean="0">
                <a:solidFill>
                  <a:srgbClr val="666666"/>
                </a:solidFill>
                <a:latin typeface="Calibri" pitchFamily="34" charset="0"/>
              </a:rPr>
              <a:t> </a:t>
            </a:r>
            <a:r>
              <a:rPr lang="en-GB" dirty="0">
                <a:solidFill>
                  <a:srgbClr val="666666"/>
                </a:solidFill>
                <a:latin typeface="Calibri" pitchFamily="34" charset="0"/>
              </a:rPr>
              <a:t>They are not solely intent on trying to get by and earn a degree. These students have the potential to change the world – the same as anyone other student does. In order to ensure that these students have their best shot at chasing after whatever life has in store for </a:t>
            </a:r>
            <a:r>
              <a:rPr lang="en-GB" dirty="0" smtClean="0">
                <a:solidFill>
                  <a:srgbClr val="666666"/>
                </a:solidFill>
                <a:latin typeface="Calibri" pitchFamily="34" charset="0"/>
              </a:rPr>
              <a:t>them.</a:t>
            </a:r>
          </a:p>
          <a:p>
            <a:r>
              <a:rPr lang="en-GB" dirty="0" smtClean="0">
                <a:solidFill>
                  <a:srgbClr val="666666"/>
                </a:solidFill>
                <a:latin typeface="Calibri" pitchFamily="34" charset="0"/>
              </a:rPr>
              <a:t>Professionals supporting students </a:t>
            </a:r>
            <a:r>
              <a:rPr lang="en-GB" dirty="0">
                <a:solidFill>
                  <a:srgbClr val="666666"/>
                </a:solidFill>
                <a:latin typeface="Calibri" pitchFamily="34" charset="0"/>
              </a:rPr>
              <a:t>need to care about mental health in a way that enables and equips them to confront difficult situations, and shine light and hope into dark </a:t>
            </a:r>
            <a:r>
              <a:rPr lang="en-GB" dirty="0" smtClean="0">
                <a:solidFill>
                  <a:srgbClr val="666666"/>
                </a:solidFill>
                <a:latin typeface="Calibri" pitchFamily="34" charset="0"/>
              </a:rPr>
              <a:t>places”.</a:t>
            </a:r>
          </a:p>
          <a:p>
            <a:endParaRPr lang="en-GB" dirty="0" smtClean="0">
              <a:solidFill>
                <a:srgbClr val="666666"/>
              </a:solidFill>
              <a:latin typeface="Calibri" pitchFamily="34" charset="0"/>
            </a:endParaRPr>
          </a:p>
          <a:p>
            <a:r>
              <a:rPr lang="en-GB" sz="1400" b="1" dirty="0" err="1" smtClean="0">
                <a:solidFill>
                  <a:srgbClr val="666666"/>
                </a:solidFill>
                <a:latin typeface="Segoe Print" pitchFamily="2" charset="0"/>
              </a:rPr>
              <a:t>Becci</a:t>
            </a:r>
            <a:r>
              <a:rPr lang="en-GB" sz="1400" b="1" dirty="0" smtClean="0">
                <a:solidFill>
                  <a:srgbClr val="666666"/>
                </a:solidFill>
                <a:latin typeface="Segoe Print" pitchFamily="2" charset="0"/>
              </a:rPr>
              <a:t> O’Donnell, The Student Affairs Collective Website, 2017</a:t>
            </a:r>
            <a:endParaRPr lang="en-GB" sz="14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 smtClean="0">
              <a:solidFill>
                <a:srgbClr val="1F497D"/>
              </a:solidFill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solidFill>
                <a:srgbClr val="1F497D"/>
              </a:solidFill>
              <a:latin typeface="Calibri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You </a:t>
            </a:r>
            <a:r>
              <a:rPr lang="en-GB" sz="2000" dirty="0">
                <a:solidFill>
                  <a:srgbClr val="1F497D"/>
                </a:solidFill>
                <a:latin typeface="Calibri" pitchFamily="34" charset="0"/>
                <a:ea typeface="Calibri"/>
              </a:rPr>
              <a:t>can 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access the Toolkit here as an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ewin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 with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HEE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: </a:t>
            </a:r>
            <a:endParaRPr lang="en-GB" sz="2000" dirty="0">
              <a:latin typeface="Calibri" pitchFamily="34" charset="0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u="sng" dirty="0">
                <a:solidFill>
                  <a:srgbClr val="1F497D"/>
                </a:solidFill>
                <a:latin typeface="Calibri" pitchFamily="34" charset="0"/>
                <a:ea typeface="Calibri"/>
                <a:hlinkClick r:id="rId2"/>
              </a:rPr>
              <a:t>http://</a:t>
            </a:r>
            <a:r>
              <a:rPr lang="en-GB" sz="2000" u="sng" dirty="0" err="1">
                <a:solidFill>
                  <a:srgbClr val="1F497D"/>
                </a:solidFill>
                <a:latin typeface="Calibri" pitchFamily="34" charset="0"/>
                <a:ea typeface="Calibri"/>
                <a:hlinkClick r:id="rId2"/>
              </a:rPr>
              <a:t>www.ewin.nhs.uk</a:t>
            </a:r>
            <a:r>
              <a:rPr lang="en-GB" sz="2000" u="sng" dirty="0">
                <a:solidFill>
                  <a:srgbClr val="1F497D"/>
                </a:solidFill>
                <a:latin typeface="Calibri" pitchFamily="34" charset="0"/>
                <a:ea typeface="Calibri"/>
                <a:hlinkClick r:id="rId2"/>
              </a:rPr>
              <a:t>/</a:t>
            </a:r>
            <a:r>
              <a:rPr lang="en-GB" sz="2000" u="sng" dirty="0" err="1">
                <a:solidFill>
                  <a:srgbClr val="1F497D"/>
                </a:solidFill>
                <a:latin typeface="Calibri" pitchFamily="34" charset="0"/>
                <a:ea typeface="Calibri"/>
                <a:hlinkClick r:id="rId2"/>
              </a:rPr>
              <a:t>tools_and_resources</a:t>
            </a:r>
            <a:r>
              <a:rPr lang="en-GB" sz="2000" u="sng" dirty="0">
                <a:solidFill>
                  <a:srgbClr val="1F497D"/>
                </a:solidFill>
                <a:latin typeface="Calibri" pitchFamily="34" charset="0"/>
                <a:ea typeface="Calibri"/>
                <a:hlinkClick r:id="rId2"/>
              </a:rPr>
              <a:t>/mentor-toolkit-support-mental-health-and-wellbeing</a:t>
            </a:r>
            <a:r>
              <a:rPr lang="en-GB" sz="2000" dirty="0">
                <a:solidFill>
                  <a:srgbClr val="1F497D"/>
                </a:solidFill>
                <a:latin typeface="Calibri" pitchFamily="34" charset="0"/>
                <a:ea typeface="Calibri"/>
              </a:rPr>
              <a:t> </a:t>
            </a:r>
            <a:endParaRPr lang="en-GB" sz="2000" dirty="0" smtClean="0">
              <a:solidFill>
                <a:srgbClr val="1F497D"/>
              </a:solidFill>
              <a:latin typeface="Calibri" pitchFamily="34" charset="0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Calibri"/>
              </a:rPr>
              <a:t>(</a:t>
            </a:r>
            <a:r>
              <a:rPr lang="en-GB" sz="2000" dirty="0">
                <a:solidFill>
                  <a:srgbClr val="1F497D"/>
                </a:solidFill>
                <a:latin typeface="Calibri" pitchFamily="34" charset="0"/>
                <a:ea typeface="Calibri"/>
              </a:rPr>
              <a:t>no log ins required)</a:t>
            </a:r>
            <a:endParaRPr lang="en-GB" sz="2000" dirty="0">
              <a:latin typeface="Calibri" pitchFamily="34" charset="0"/>
              <a:ea typeface="Calibri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174879" y="692696"/>
            <a:ext cx="4152642" cy="2974274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Sharing Best Practice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-6120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1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The Mental Health and Emotional Well Being Toolkit: A Resource for Mentors</a:t>
            </a:r>
          </a:p>
          <a:p>
            <a:pPr marL="0" indent="0">
              <a:buNone/>
            </a:pPr>
            <a:r>
              <a:rPr lang="en-GB" sz="2200" i="1" dirty="0" smtClean="0">
                <a:solidFill>
                  <a:srgbClr val="002060"/>
                </a:solidFill>
                <a:latin typeface="Calibri" pitchFamily="34" charset="0"/>
              </a:rPr>
              <a:t>Thriving </a:t>
            </a:r>
            <a:r>
              <a:rPr lang="en-GB" sz="2200" i="1" dirty="0">
                <a:solidFill>
                  <a:srgbClr val="002060"/>
                </a:solidFill>
                <a:latin typeface="Calibri" pitchFamily="34" charset="0"/>
              </a:rPr>
              <a:t>not surviving: Prioritising emotional and mental wellbeing of our future nurses/midwives on placement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221088"/>
            <a:ext cx="1800110" cy="19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89654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73140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#</a:t>
            </a:r>
            <a:r>
              <a:rPr lang="en-GB" dirty="0" err="1" smtClean="0">
                <a:solidFill>
                  <a:srgbClr val="00B0F0"/>
                </a:solidFill>
              </a:rPr>
              <a:t>icareforme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102" name="Picture 6" descr="http://www.obgyn.cam.ac.uk/files/2014/10/twitter-icon-300x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6588"/>
            <a:ext cx="1204746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7"/>
            <a:ext cx="86746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2420888"/>
            <a:ext cx="7740848" cy="37052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empus Sans ITC" pitchFamily="82" charset="0"/>
              </a:rPr>
              <a:t>Thank you for Listening!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Tempus Sans ITC" pitchFamily="82" charset="0"/>
              </a:rPr>
              <a:t>Any Questions?</a:t>
            </a:r>
          </a:p>
          <a:p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199702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5616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8316"/>
            <a:ext cx="933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1700808"/>
            <a:ext cx="78848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Reference </a:t>
            </a:r>
            <a:r>
              <a:rPr lang="en-GB" sz="1800" b="1" dirty="0"/>
              <a:t>list:</a:t>
            </a:r>
            <a:endParaRPr lang="en-GB" sz="1800" dirty="0"/>
          </a:p>
          <a:p>
            <a:pPr marL="0" indent="0">
              <a:buNone/>
            </a:pPr>
            <a:endParaRPr lang="en-GB" sz="16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itchFamily="34" charset="0"/>
              </a:rPr>
              <a:t>Christine </a:t>
            </a:r>
            <a:r>
              <a:rPr lang="en-GB" sz="1600" dirty="0" err="1">
                <a:latin typeface="Calibri" pitchFamily="34" charset="0"/>
              </a:rPr>
              <a:t>Deasy</a:t>
            </a:r>
            <a:r>
              <a:rPr lang="en-GB" sz="1600" dirty="0">
                <a:latin typeface="Calibri" pitchFamily="34" charset="0"/>
              </a:rPr>
              <a:t>, Barry Coughlan, Julie </a:t>
            </a:r>
            <a:r>
              <a:rPr lang="en-GB" sz="1600" dirty="0" err="1">
                <a:latin typeface="Calibri" pitchFamily="34" charset="0"/>
              </a:rPr>
              <a:t>Pironom</a:t>
            </a:r>
            <a:r>
              <a:rPr lang="en-GB" sz="1600" dirty="0">
                <a:latin typeface="Calibri" pitchFamily="34" charset="0"/>
              </a:rPr>
              <a:t>, Didier </a:t>
            </a:r>
            <a:r>
              <a:rPr lang="en-GB" sz="1600" dirty="0" err="1">
                <a:latin typeface="Calibri" pitchFamily="34" charset="0"/>
              </a:rPr>
              <a:t>Jourdan</a:t>
            </a:r>
            <a:r>
              <a:rPr lang="en-GB" sz="1600" dirty="0">
                <a:latin typeface="Calibri" pitchFamily="34" charset="0"/>
              </a:rPr>
              <a:t>, Patricia </a:t>
            </a:r>
            <a:r>
              <a:rPr lang="en-GB" sz="1600" dirty="0" err="1">
                <a:latin typeface="Calibri" pitchFamily="34" charset="0"/>
              </a:rPr>
              <a:t>Mannix</a:t>
            </a:r>
            <a:r>
              <a:rPr lang="en-GB" sz="1600" dirty="0">
                <a:latin typeface="Calibri" pitchFamily="34" charset="0"/>
              </a:rPr>
              <a:t>-McNamara, </a:t>
            </a:r>
            <a:r>
              <a:rPr lang="en-GB" sz="1600" dirty="0" smtClean="0">
                <a:latin typeface="Calibri" pitchFamily="34" charset="0"/>
              </a:rPr>
              <a:t>(2015) </a:t>
            </a:r>
            <a:r>
              <a:rPr lang="en-GB" sz="1600" i="1" dirty="0" smtClean="0">
                <a:latin typeface="Calibri" pitchFamily="34" charset="0"/>
              </a:rPr>
              <a:t>Psychological </a:t>
            </a:r>
            <a:r>
              <a:rPr lang="en-GB" sz="1600" i="1" dirty="0">
                <a:latin typeface="Calibri" pitchFamily="34" charset="0"/>
              </a:rPr>
              <a:t>distress and help seeking amongst higher education students: findings from a mixed method study of undergraduate nursing/midwifery and teacher education students in Ireland, Irish Educational </a:t>
            </a:r>
            <a:r>
              <a:rPr lang="en-GB" sz="1600" i="1" dirty="0" smtClean="0">
                <a:latin typeface="Calibri" pitchFamily="34" charset="0"/>
              </a:rPr>
              <a:t>Studies</a:t>
            </a:r>
          </a:p>
          <a:p>
            <a:pPr marL="0" indent="0">
              <a:buNone/>
            </a:pPr>
            <a:endParaRPr lang="en-GB" sz="1600" i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itchFamily="34" charset="0"/>
              </a:rPr>
              <a:t>Royal </a:t>
            </a:r>
            <a:r>
              <a:rPr lang="en-GB" sz="1600" dirty="0">
                <a:latin typeface="Calibri" pitchFamily="34" charset="0"/>
              </a:rPr>
              <a:t>College of Nursing. (2007) </a:t>
            </a:r>
            <a:r>
              <a:rPr lang="en-GB" sz="1600" i="1" dirty="0">
                <a:latin typeface="Calibri" pitchFamily="34" charset="0"/>
              </a:rPr>
              <a:t>Guidance for mentors of nursing students and midwives. </a:t>
            </a:r>
            <a:r>
              <a:rPr lang="en-GB" sz="1600" dirty="0">
                <a:latin typeface="Calibri" pitchFamily="34" charset="0"/>
              </a:rPr>
              <a:t>[Online] [Accessed on 5</a:t>
            </a:r>
            <a:r>
              <a:rPr lang="en-GB" sz="1600" baseline="30000" dirty="0">
                <a:latin typeface="Calibri" pitchFamily="34" charset="0"/>
              </a:rPr>
              <a:t>th</a:t>
            </a:r>
            <a:r>
              <a:rPr lang="en-GB" sz="1600" dirty="0">
                <a:latin typeface="Calibri" pitchFamily="34" charset="0"/>
              </a:rPr>
              <a:t> April 2017] </a:t>
            </a:r>
            <a:r>
              <a:rPr lang="en-GB" sz="1600" u="sng" dirty="0">
                <a:latin typeface="Calibri" pitchFamily="34" charset="0"/>
                <a:hlinkClick r:id="rId2"/>
              </a:rPr>
              <a:t>https://www2.rcn.org.uk/__data/assets/pdf_file/0008/78677/002797.pdf</a:t>
            </a:r>
            <a:r>
              <a:rPr lang="en-GB" sz="1600" dirty="0">
                <a:latin typeface="Calibri" pitchFamily="34" charset="0"/>
              </a:rPr>
              <a:t> </a:t>
            </a:r>
            <a:endParaRPr lang="en-GB" sz="16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GB" sz="1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itchFamily="34" charset="0"/>
              </a:rPr>
              <a:t>Royal College of Psychiatrist. (2011) </a:t>
            </a:r>
            <a:r>
              <a:rPr lang="en-GB" sz="1600" i="1" dirty="0">
                <a:latin typeface="Calibri" pitchFamily="34" charset="0"/>
              </a:rPr>
              <a:t>Mental health of students in higher education: College report </a:t>
            </a:r>
            <a:r>
              <a:rPr lang="en-GB" sz="1600" i="1" dirty="0" err="1">
                <a:latin typeface="Calibri" pitchFamily="34" charset="0"/>
              </a:rPr>
              <a:t>CR166</a:t>
            </a:r>
            <a:r>
              <a:rPr lang="en-GB" sz="1600" i="1" dirty="0">
                <a:latin typeface="Calibri" pitchFamily="34" charset="0"/>
              </a:rPr>
              <a:t>. </a:t>
            </a:r>
            <a:r>
              <a:rPr lang="en-GB" sz="1600" dirty="0">
                <a:latin typeface="Calibri" pitchFamily="34" charset="0"/>
              </a:rPr>
              <a:t>Royal College of Psychiatrists. [Online] [Accessed on 5</a:t>
            </a:r>
            <a:r>
              <a:rPr lang="en-GB" sz="1600" baseline="30000" dirty="0">
                <a:latin typeface="Calibri" pitchFamily="34" charset="0"/>
              </a:rPr>
              <a:t>th</a:t>
            </a:r>
            <a:r>
              <a:rPr lang="en-GB" sz="1600" dirty="0">
                <a:latin typeface="Calibri" pitchFamily="34" charset="0"/>
              </a:rPr>
              <a:t> April  2017] </a:t>
            </a:r>
            <a:r>
              <a:rPr lang="en-GB" sz="1600" u="sng" dirty="0">
                <a:latin typeface="Calibri" pitchFamily="34" charset="0"/>
                <a:hlinkClick r:id="rId3"/>
              </a:rPr>
              <a:t>http://www.rcpsych.ac.uk/files/pdfversion/CR166.pdf</a:t>
            </a:r>
            <a:r>
              <a:rPr lang="en-GB" sz="1600" dirty="0">
                <a:latin typeface="Calibri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56" y="44624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24"/>
            <a:ext cx="87214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54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1917"/>
            <a:ext cx="2373310" cy="30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8965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99792" y="1210301"/>
            <a:ext cx="316835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Mental Health?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72" y="30826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0826"/>
            <a:ext cx="92837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348880"/>
            <a:ext cx="7884864" cy="4104456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>29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>% of students may experience mental health difficulties at some point during their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>studies</a:t>
            </a:r>
            <a:endParaRPr lang="en-GB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Times New Roman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Times New Roman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>National Union of Students (2015) have this figure much as high as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>a possible 78%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/>
              </a:rPr>
            </a:br>
            <a:endParaRPr lang="en-GB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Times New Roman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empus Sans ITC" pitchFamily="82" charset="0"/>
              </a:rPr>
              <a:t>For Nursing Students …?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968044" y="836712"/>
            <a:ext cx="2988332" cy="13681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Stats</a:t>
            </a:r>
            <a:endParaRPr lang="en-GB" dirty="0"/>
          </a:p>
        </p:txBody>
      </p:sp>
      <p:pic>
        <p:nvPicPr>
          <p:cNvPr id="5" name="Picture 4" descr="http://bemoxie.org/wp-content/uploads/2014/02/definition-of-higher-educatio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160240" cy="166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570"/>
            <a:ext cx="109014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686800" cy="54594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200" dirty="0" smtClean="0">
              <a:solidFill>
                <a:srgbClr val="0F243E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200" dirty="0" smtClean="0">
              <a:solidFill>
                <a:srgbClr val="0F243E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200" dirty="0">
              <a:solidFill>
                <a:srgbClr val="0F243E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100" dirty="0" smtClean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To develop </a:t>
            </a:r>
            <a:r>
              <a:rPr lang="en-US" sz="2100" dirty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a practical and user friendly toolkit that helps practice </a:t>
            </a:r>
            <a:r>
              <a:rPr lang="en-US" sz="2100" dirty="0" smtClean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educators &amp; </a:t>
            </a:r>
            <a:r>
              <a:rPr lang="en-US" sz="2100" dirty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mentors when working with students who are experiencing emotional distress and/or mental ill-health and who may be in need of </a:t>
            </a:r>
            <a:r>
              <a:rPr lang="en-US" sz="2100" dirty="0" smtClean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support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200" dirty="0" smtClean="0">
              <a:solidFill>
                <a:srgbClr val="0F243E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200" dirty="0">
              <a:solidFill>
                <a:srgbClr val="0F243E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200" dirty="0" smtClean="0">
              <a:solidFill>
                <a:srgbClr val="0F243E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100" dirty="0" smtClean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Enable </a:t>
            </a:r>
            <a:r>
              <a:rPr lang="en-GB" sz="2100" dirty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practice educators and mentors to feel more confident in supporting and signposting students appropriately through a challenging time for both student and </a:t>
            </a:r>
            <a:r>
              <a:rPr lang="en-GB" sz="2100" dirty="0" smtClean="0">
                <a:solidFill>
                  <a:srgbClr val="0F243E"/>
                </a:solidFill>
                <a:latin typeface="Calibri"/>
                <a:ea typeface="Calibri"/>
                <a:cs typeface="Arial"/>
              </a:rPr>
              <a:t>mentor</a:t>
            </a:r>
            <a:endParaRPr lang="en-GB" sz="21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5508104" y="3205331"/>
            <a:ext cx="2603147" cy="1116124"/>
          </a:xfrm>
          <a:prstGeom prst="cloudCallout">
            <a:avLst>
              <a:gd name="adj1" fmla="val -32803"/>
              <a:gd name="adj2" fmla="val 10162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Aim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467544" y="692696"/>
            <a:ext cx="2808312" cy="1368152"/>
          </a:xfrm>
          <a:prstGeom prst="cloudCallout">
            <a:avLst>
              <a:gd name="adj1" fmla="val -30920"/>
              <a:gd name="adj2" fmla="val 8208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Project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802109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3240360" cy="864096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Why Now?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5608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533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55"/>
            <a:ext cx="974575" cy="42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5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16832"/>
            <a:ext cx="7408333" cy="41044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760640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11" y="116632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61" y="0"/>
            <a:ext cx="933450" cy="42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11" y="2675467"/>
            <a:ext cx="7752690" cy="3450696"/>
          </a:xfrm>
        </p:spPr>
        <p:txBody>
          <a:bodyPr>
            <a:normAutofit/>
          </a:bodyPr>
          <a:lstStyle/>
          <a:p>
            <a:endParaRPr lang="en-GB" sz="1200" dirty="0" smtClean="0">
              <a:latin typeface="Calibri" pitchFamily="34" charset="0"/>
            </a:endParaRPr>
          </a:p>
          <a:p>
            <a:endParaRPr lang="en-GB" sz="12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9933"/>
            <a:ext cx="2989370" cy="20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9668" y="2710150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The Gap…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10" y="5157192"/>
            <a:ext cx="280831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Expectations</a:t>
            </a:r>
          </a:p>
          <a:p>
            <a:r>
              <a:rPr lang="en-GB" dirty="0" smtClean="0"/>
              <a:t>Placement itself</a:t>
            </a:r>
          </a:p>
          <a:p>
            <a:r>
              <a:rPr lang="en-GB" dirty="0" smtClean="0"/>
              <a:t>Resilience</a:t>
            </a:r>
          </a:p>
          <a:p>
            <a:r>
              <a:rPr lang="en-GB" dirty="0" smtClean="0"/>
              <a:t>Emotional Labour</a:t>
            </a:r>
            <a:endParaRPr lang="en-GB" dirty="0"/>
          </a:p>
        </p:txBody>
      </p:sp>
      <p:sp>
        <p:nvSpPr>
          <p:cNvPr id="6" name="Curved Down Arrow 5"/>
          <p:cNvSpPr/>
          <p:nvPr/>
        </p:nvSpPr>
        <p:spPr>
          <a:xfrm>
            <a:off x="342563" y="1268760"/>
            <a:ext cx="4332322" cy="23037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771800" y="3429000"/>
            <a:ext cx="2344261" cy="1438909"/>
          </a:xfrm>
          <a:prstGeom prst="cloudCallout">
            <a:avLst>
              <a:gd name="adj1" fmla="val -42155"/>
              <a:gd name="adj2" fmla="val 936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Attrition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70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700"/>
            <a:ext cx="107200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8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8" y="3789040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 Groups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What is it about the healthcare environment that takes from us emotionally?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Use examples from practice where possible and please be prepared to share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…</a:t>
            </a:r>
          </a:p>
          <a:p>
            <a:pPr marL="0" indent="0">
              <a:buNone/>
            </a:pPr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GB" sz="16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295">
            <a:off x="4431356" y="4463270"/>
            <a:ext cx="27487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0"/>
            <a:ext cx="542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6585"/>
            <a:ext cx="1152128" cy="74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700"/>
            <a:ext cx="87411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1136</TotalTime>
  <Words>498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   Working in Healthcare Noise Annoys?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Manchester University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Claydon Tracy (RW3) CMFT Manchester</dc:creator>
  <cp:lastModifiedBy>Claydon Tracy (RW3) CMFT Manchester</cp:lastModifiedBy>
  <cp:revision>58</cp:revision>
  <dcterms:created xsi:type="dcterms:W3CDTF">2016-11-11T09:05:13Z</dcterms:created>
  <dcterms:modified xsi:type="dcterms:W3CDTF">2017-07-06T07:54:46Z</dcterms:modified>
</cp:coreProperties>
</file>