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8CC"/>
    <a:srgbClr val="2F94CE"/>
    <a:srgbClr val="274F8E"/>
    <a:srgbClr val="275995"/>
    <a:srgbClr val="27508E"/>
    <a:srgbClr val="274E8D"/>
    <a:srgbClr val="274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C9925-EB07-4091-819A-C4A83AB5E519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D361B-F85A-4D98-8DA6-B2A6245E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238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5471D-86F8-44E9-B60F-88B32CFCD4D9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E7DBB-89CC-40B7-AAD7-F74F559B5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065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40000">
              <a:srgbClr val="275995"/>
            </a:gs>
            <a:gs pos="100000">
              <a:srgbClr val="27508E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8" r="2668"/>
          <a:stretch/>
        </p:blipFill>
        <p:spPr>
          <a:xfrm>
            <a:off x="1132542" y="2294763"/>
            <a:ext cx="8686800" cy="1252904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415924" y="3786981"/>
            <a:ext cx="8403418" cy="13208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www.onlinepare.net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377" y="5611583"/>
            <a:ext cx="8309447" cy="1246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22301"/>
            <a:ext cx="7086600" cy="10629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r="-1283"/>
          <a:stretch/>
        </p:blipFill>
        <p:spPr>
          <a:xfrm>
            <a:off x="0" y="6406485"/>
            <a:ext cx="12348000" cy="451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98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98CC"/>
                </a:solidFill>
              </a:defRPr>
            </a:lvl1pPr>
            <a:lvl2pPr>
              <a:defRPr>
                <a:solidFill>
                  <a:srgbClr val="1B98CC"/>
                </a:solidFill>
              </a:defRPr>
            </a:lvl2pPr>
            <a:lvl3pPr>
              <a:defRPr>
                <a:solidFill>
                  <a:srgbClr val="1B98CC"/>
                </a:solidFill>
              </a:defRPr>
            </a:lvl3pPr>
            <a:lvl4pPr>
              <a:defRPr>
                <a:solidFill>
                  <a:srgbClr val="1B98CC"/>
                </a:solidFill>
              </a:defRPr>
            </a:lvl4pPr>
            <a:lvl5pPr>
              <a:defRPr>
                <a:solidFill>
                  <a:srgbClr val="1B98C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5066983" y="6467171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400" y="6432186"/>
            <a:ext cx="2847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onlinepare.net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2000">
              <a:srgbClr val="275995"/>
            </a:gs>
            <a:gs pos="100000">
              <a:srgbClr val="27508E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114858" y="3816658"/>
            <a:ext cx="7718420" cy="1096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chemeClr val="bg1"/>
                </a:solidFill>
              </a:rPr>
              <a:t>www.onlinepare.net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52" y="940468"/>
            <a:ext cx="90582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618"/>
            <a:ext cx="8835634" cy="4908884"/>
          </a:xfrm>
        </p:spPr>
        <p:txBody>
          <a:bodyPr>
            <a:normAutofit/>
          </a:bodyPr>
          <a:lstStyle/>
          <a:p>
            <a:r>
              <a:rPr lang="en-GB" dirty="0" smtClean="0"/>
              <a:t>We have an extensive list of frequently asked questions (FAQs) on our website</a:t>
            </a:r>
          </a:p>
          <a:p>
            <a:endParaRPr lang="en-GB" dirty="0"/>
          </a:p>
          <a:p>
            <a:r>
              <a:rPr lang="en-GB" dirty="0" smtClean="0"/>
              <a:t>There are many training videos available on the website or our YouTube channel</a:t>
            </a:r>
          </a:p>
          <a:p>
            <a:pPr lvl="1"/>
            <a:r>
              <a:rPr lang="en-GB" dirty="0" smtClean="0"/>
              <a:t>To access the training resources, click the Help tab on the homepage, followed by ‘Videos &amp; Training Resources’</a:t>
            </a:r>
          </a:p>
          <a:p>
            <a:pPr lvl="1"/>
            <a:r>
              <a:rPr lang="en-GB" dirty="0" smtClean="0"/>
              <a:t>To find our YouTube channel, search for ‘</a:t>
            </a:r>
            <a:r>
              <a:rPr lang="en-GB" dirty="0" err="1" smtClean="0"/>
              <a:t>onlinepare</a:t>
            </a:r>
            <a:r>
              <a:rPr lang="en-GB" dirty="0" smtClean="0"/>
              <a:t>’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Other avenues for support are:</a:t>
            </a:r>
          </a:p>
          <a:p>
            <a:pPr lvl="1"/>
            <a:r>
              <a:rPr lang="en-GB" dirty="0" smtClean="0"/>
              <a:t>The PEF at your Trust</a:t>
            </a:r>
          </a:p>
          <a:p>
            <a:pPr lvl="1"/>
            <a:r>
              <a:rPr lang="en-GB" dirty="0" smtClean="0"/>
              <a:t>If you have questions relating specifically to a university’s document, please contact your student’s tutor or module leader</a:t>
            </a:r>
          </a:p>
          <a:p>
            <a:pPr lvl="1"/>
            <a:r>
              <a:rPr lang="en-GB" dirty="0" smtClean="0"/>
              <a:t>For everything else, the ever helpful Pat can be contacted at </a:t>
            </a:r>
            <a:r>
              <a:rPr lang="en-GB" b="1" dirty="0" smtClean="0"/>
              <a:t>info@onlinepare.net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061" b="49074"/>
          <a:stretch/>
        </p:blipFill>
        <p:spPr>
          <a:xfrm>
            <a:off x="1418222" y="3599759"/>
            <a:ext cx="3811504" cy="33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and Support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571792"/>
            <a:ext cx="8403072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57550"/>
          </a:xfrm>
        </p:spPr>
        <p:txBody>
          <a:bodyPr/>
          <a:lstStyle/>
          <a:p>
            <a:r>
              <a:rPr lang="en-GB" dirty="0" smtClean="0"/>
              <a:t>Demo The OnlinePARE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3051"/>
            <a:ext cx="8596668" cy="4498312"/>
          </a:xfrm>
        </p:spPr>
        <p:txBody>
          <a:bodyPr/>
          <a:lstStyle/>
          <a:p>
            <a:r>
              <a:rPr lang="en-GB" dirty="0" smtClean="0"/>
              <a:t>On our homepage, we have various demo links to documents from each of the universities we work with: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11" y="2171700"/>
            <a:ext cx="5562450" cy="39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70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7689"/>
            <a:ext cx="8596668" cy="417604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don’t get a chance to ask a question now, please email us:</a:t>
            </a:r>
          </a:p>
          <a:p>
            <a:pPr marL="457200" lvl="1" indent="0">
              <a:buNone/>
            </a:pPr>
            <a:r>
              <a:rPr lang="en-GB" sz="4400" dirty="0" smtClean="0"/>
              <a:t>info@onlinepare.net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12" t="17175" r="9822" b="27177"/>
          <a:stretch/>
        </p:blipFill>
        <p:spPr>
          <a:xfrm>
            <a:off x="357750" y="1406925"/>
            <a:ext cx="5081025" cy="285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OnlinePARE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4775"/>
            <a:ext cx="8596668" cy="4974666"/>
          </a:xfrm>
        </p:spPr>
        <p:txBody>
          <a:bodyPr/>
          <a:lstStyle/>
          <a:p>
            <a:r>
              <a:rPr lang="en-GB" dirty="0" smtClean="0"/>
              <a:t>Project funded by Health Education North (NHS England)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Started in 2013 when the need for a standardised evaluation tool was identified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Funding was also allocated to develop an online version of the Cheshire/Merseyside Nursing PAR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projects merged – hence, PAR and E</a:t>
            </a:r>
          </a:p>
          <a:p>
            <a:endParaRPr lang="en-GB" dirty="0" smtClean="0"/>
          </a:p>
          <a:p>
            <a:r>
              <a:rPr lang="en-GB" dirty="0" smtClean="0"/>
              <a:t>We work with 10 Universities across the North West</a:t>
            </a:r>
          </a:p>
          <a:p>
            <a:endParaRPr lang="en-GB" dirty="0"/>
          </a:p>
          <a:p>
            <a:r>
              <a:rPr lang="en-GB" dirty="0" smtClean="0"/>
              <a:t>We are based at the University Of Chester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8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0314"/>
            <a:ext cx="8596668" cy="4305643"/>
          </a:xfrm>
        </p:spPr>
        <p:txBody>
          <a:bodyPr/>
          <a:lstStyle/>
          <a:p>
            <a:r>
              <a:rPr lang="en-GB" dirty="0" smtClean="0"/>
              <a:t>Mike </a:t>
            </a:r>
            <a:r>
              <a:rPr lang="en-GB" dirty="0" err="1" smtClean="0"/>
              <a:t>Brownsell</a:t>
            </a:r>
            <a:r>
              <a:rPr lang="en-GB" dirty="0" smtClean="0"/>
              <a:t> - </a:t>
            </a:r>
            <a:r>
              <a:rPr lang="en-GB" dirty="0"/>
              <a:t>Chair of steering group and p</a:t>
            </a:r>
            <a:r>
              <a:rPr lang="en-GB" dirty="0" smtClean="0"/>
              <a:t>roject </a:t>
            </a:r>
            <a:r>
              <a:rPr lang="en-GB" dirty="0"/>
              <a:t>l</a:t>
            </a:r>
            <a:r>
              <a:rPr lang="en-GB" dirty="0" smtClean="0"/>
              <a:t>ead</a:t>
            </a:r>
          </a:p>
          <a:p>
            <a:r>
              <a:rPr lang="en-GB" dirty="0" smtClean="0"/>
              <a:t>Pat Roberts – Support, administration and training</a:t>
            </a:r>
          </a:p>
          <a:p>
            <a:r>
              <a:rPr lang="en-GB" dirty="0" smtClean="0"/>
              <a:t>Tom Stack – Lead Web Developer</a:t>
            </a:r>
          </a:p>
          <a:p>
            <a:r>
              <a:rPr lang="en-GB" dirty="0" smtClean="0"/>
              <a:t>Andy Stead – Web Developer</a:t>
            </a:r>
          </a:p>
          <a:p>
            <a:endParaRPr lang="en-GB" dirty="0"/>
          </a:p>
          <a:p>
            <a:r>
              <a:rPr lang="en-GB" dirty="0" smtClean="0"/>
              <a:t>Coming soon (we hope):</a:t>
            </a:r>
          </a:p>
          <a:p>
            <a:pPr lvl="1"/>
            <a:r>
              <a:rPr lang="en-GB" dirty="0" smtClean="0"/>
              <a:t>A third web developer</a:t>
            </a:r>
          </a:p>
          <a:p>
            <a:pPr lvl="1"/>
            <a:r>
              <a:rPr lang="en-GB" dirty="0" smtClean="0"/>
              <a:t>A dedicated administrator</a:t>
            </a:r>
          </a:p>
        </p:txBody>
      </p:sp>
    </p:spTree>
    <p:extLst>
      <p:ext uri="{BB962C8B-B14F-4D97-AF65-F5344CB8AC3E}">
        <p14:creationId xmlns:p14="http://schemas.microsoft.com/office/powerpoint/2010/main" val="11074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082"/>
            <a:ext cx="8596668" cy="4899237"/>
          </a:xfrm>
        </p:spPr>
        <p:txBody>
          <a:bodyPr/>
          <a:lstStyle/>
          <a:p>
            <a:r>
              <a:rPr lang="en-GB" dirty="0" smtClean="0"/>
              <a:t>A standardised multi-profession question set</a:t>
            </a:r>
          </a:p>
          <a:p>
            <a:endParaRPr lang="en-GB" dirty="0" smtClean="0"/>
          </a:p>
          <a:p>
            <a:r>
              <a:rPr lang="en-GB" dirty="0" smtClean="0"/>
              <a:t>Every student on placement in the North West answers the same questions</a:t>
            </a:r>
          </a:p>
          <a:p>
            <a:endParaRPr lang="en-GB" dirty="0" smtClean="0"/>
          </a:p>
          <a:p>
            <a:r>
              <a:rPr lang="en-GB" dirty="0" smtClean="0"/>
              <a:t>This allows reports and comparisons across the region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PEFs and team/ward managers can view evaluation data within the trust</a:t>
            </a:r>
          </a:p>
          <a:p>
            <a:endParaRPr lang="en-GB" dirty="0"/>
          </a:p>
          <a:p>
            <a:r>
              <a:rPr lang="en-GB" dirty="0" smtClean="0"/>
              <a:t>University academics can view evaluation data from their students only. University staff will never have access to student data from another university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7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- Screenshot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9183"/>
            <a:ext cx="7009341" cy="4793297"/>
          </a:xfrm>
        </p:spPr>
      </p:pic>
    </p:spTree>
    <p:extLst>
      <p:ext uri="{BB962C8B-B14F-4D97-AF65-F5344CB8AC3E}">
        <p14:creationId xmlns:p14="http://schemas.microsoft.com/office/powerpoint/2010/main" val="31348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Assessment Record (PAR)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1032"/>
            <a:ext cx="8596668" cy="4627390"/>
          </a:xfrm>
        </p:spPr>
        <p:txBody>
          <a:bodyPr/>
          <a:lstStyle/>
          <a:p>
            <a:r>
              <a:rPr lang="en-GB" dirty="0" smtClean="0"/>
              <a:t>Replaces the paper version</a:t>
            </a:r>
          </a:p>
          <a:p>
            <a:r>
              <a:rPr lang="en-GB" dirty="0" smtClean="0"/>
              <a:t>Designed to mimic the paper version as closely as possible</a:t>
            </a:r>
          </a:p>
          <a:p>
            <a:r>
              <a:rPr lang="en-GB" dirty="0" smtClean="0"/>
              <a:t>Advantage of online version:</a:t>
            </a:r>
          </a:p>
          <a:p>
            <a:pPr lvl="1"/>
            <a:r>
              <a:rPr lang="en-GB" dirty="0" smtClean="0"/>
              <a:t>Students cannot lose their documentation</a:t>
            </a:r>
          </a:p>
          <a:p>
            <a:pPr lvl="1"/>
            <a:r>
              <a:rPr lang="en-GB" dirty="0" smtClean="0"/>
              <a:t>Mentors, Team/Ward managers, PEFs and Academics can view documentation at any point while the student is on placement</a:t>
            </a:r>
          </a:p>
          <a:p>
            <a:pPr lvl="1"/>
            <a:r>
              <a:rPr lang="en-GB" dirty="0" smtClean="0"/>
              <a:t>Prevents fraud – students cannot forge their mentor’s signature </a:t>
            </a:r>
          </a:p>
          <a:p>
            <a:pPr lvl="2"/>
            <a:r>
              <a:rPr lang="en-GB" dirty="0" smtClean="0"/>
              <a:t>(unless the mentor the gives their password to the student! Don’t do this!)</a:t>
            </a:r>
          </a:p>
          <a:p>
            <a:pPr lvl="1"/>
            <a:r>
              <a:rPr lang="en-GB" dirty="0" smtClean="0"/>
              <a:t>Mentors have an audit trail of all signatures and can create a report for their triennial review</a:t>
            </a:r>
          </a:p>
          <a:p>
            <a:pPr lvl="1"/>
            <a:r>
              <a:rPr lang="en-GB" dirty="0" smtClean="0"/>
              <a:t>The system sends reminders to student and mentor when certain sections are incomplete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5" y="403654"/>
            <a:ext cx="7758556" cy="5523041"/>
          </a:xfrm>
        </p:spPr>
      </p:pic>
    </p:spTree>
    <p:extLst>
      <p:ext uri="{BB962C8B-B14F-4D97-AF65-F5344CB8AC3E}">
        <p14:creationId xmlns:p14="http://schemas.microsoft.com/office/powerpoint/2010/main" val="31783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090" y="0"/>
            <a:ext cx="5792994" cy="6403161"/>
          </a:xfrm>
        </p:spPr>
      </p:pic>
    </p:spTree>
    <p:extLst>
      <p:ext uri="{BB962C8B-B14F-4D97-AF65-F5344CB8AC3E}">
        <p14:creationId xmlns:p14="http://schemas.microsoft.com/office/powerpoint/2010/main" val="965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4"/>
          </a:xfrm>
        </p:spPr>
        <p:txBody>
          <a:bodyPr/>
          <a:lstStyle/>
          <a:p>
            <a:r>
              <a:rPr lang="en-GB" dirty="0" smtClean="0"/>
              <a:t>Replaces paper version</a:t>
            </a:r>
          </a:p>
          <a:p>
            <a:r>
              <a:rPr lang="en-GB" dirty="0" smtClean="0"/>
              <a:t>Custom day types per university</a:t>
            </a:r>
          </a:p>
          <a:p>
            <a:r>
              <a:rPr lang="en-GB" dirty="0"/>
              <a:t>Advantage of online version:</a:t>
            </a:r>
          </a:p>
          <a:p>
            <a:pPr lvl="1"/>
            <a:r>
              <a:rPr lang="en-GB" dirty="0"/>
              <a:t>Students cannot lose their </a:t>
            </a:r>
            <a:r>
              <a:rPr lang="en-GB" dirty="0" smtClean="0"/>
              <a:t>timesheet</a:t>
            </a:r>
          </a:p>
          <a:p>
            <a:pPr lvl="1"/>
            <a:r>
              <a:rPr lang="en-GB" dirty="0" smtClean="0"/>
              <a:t>Mentors, Team/Ward managers, PEFs and Academics can view the timesheet at any point while the student is on placement</a:t>
            </a:r>
          </a:p>
          <a:p>
            <a:pPr lvl="1"/>
            <a:r>
              <a:rPr lang="en-GB" dirty="0" smtClean="0"/>
              <a:t>Reminders </a:t>
            </a:r>
            <a:r>
              <a:rPr lang="en-GB" dirty="0"/>
              <a:t>sent to student and mentor </a:t>
            </a:r>
            <a:r>
              <a:rPr lang="en-GB" dirty="0" smtClean="0"/>
              <a:t>when they fail to enter their hours for more than a week</a:t>
            </a:r>
          </a:p>
          <a:p>
            <a:pPr lvl="1"/>
            <a:r>
              <a:rPr lang="en-GB" dirty="0" smtClean="0"/>
              <a:t> Mentor can sign with a name and phone number if the university allow it</a:t>
            </a:r>
          </a:p>
          <a:p>
            <a:pPr lvl="2"/>
            <a:r>
              <a:rPr lang="en-GB" dirty="0" smtClean="0"/>
              <a:t>This allows unregistered mentor to sign the student off (may not be available)</a:t>
            </a:r>
          </a:p>
          <a:p>
            <a:pPr lvl="2"/>
            <a:r>
              <a:rPr lang="en-GB" dirty="0" smtClean="0"/>
              <a:t>The overall mentor signature must be the named mentor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5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529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PowerPoint Presentation</vt:lpstr>
      <vt:lpstr>Overview Of OnlinePARE Project</vt:lpstr>
      <vt:lpstr>The Team</vt:lpstr>
      <vt:lpstr>Evaluation </vt:lpstr>
      <vt:lpstr>Evaluation - Screenshot</vt:lpstr>
      <vt:lpstr>Practice Assessment Record (PAR)</vt:lpstr>
      <vt:lpstr>PowerPoint Presentation</vt:lpstr>
      <vt:lpstr>PowerPoint Presentation</vt:lpstr>
      <vt:lpstr>Timesheet</vt:lpstr>
      <vt:lpstr>PowerPoint Presentation</vt:lpstr>
      <vt:lpstr>Training and Support</vt:lpstr>
      <vt:lpstr>Training and Support</vt:lpstr>
      <vt:lpstr>Demo The OnlinePARE</vt:lpstr>
      <vt:lpstr>Question Time</vt:lpstr>
    </vt:vector>
  </TitlesOfParts>
  <Company>University of 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Stack</dc:creator>
  <cp:lastModifiedBy>MacMillan, Vicky</cp:lastModifiedBy>
  <cp:revision>22</cp:revision>
  <dcterms:created xsi:type="dcterms:W3CDTF">2017-06-30T09:28:25Z</dcterms:created>
  <dcterms:modified xsi:type="dcterms:W3CDTF">2017-07-06T09:49:24Z</dcterms:modified>
</cp:coreProperties>
</file>