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handoutMasterIdLst>
    <p:handoutMasterId r:id="rId29"/>
  </p:handoutMasterIdLst>
  <p:sldIdLst>
    <p:sldId id="256" r:id="rId3"/>
    <p:sldId id="257" r:id="rId4"/>
    <p:sldId id="264" r:id="rId5"/>
    <p:sldId id="268" r:id="rId6"/>
    <p:sldId id="269" r:id="rId7"/>
    <p:sldId id="265" r:id="rId8"/>
    <p:sldId id="266" r:id="rId9"/>
    <p:sldId id="267" r:id="rId10"/>
    <p:sldId id="270" r:id="rId11"/>
    <p:sldId id="271" r:id="rId12"/>
    <p:sldId id="277" r:id="rId13"/>
    <p:sldId id="284" r:id="rId14"/>
    <p:sldId id="258" r:id="rId15"/>
    <p:sldId id="259" r:id="rId16"/>
    <p:sldId id="260" r:id="rId17"/>
    <p:sldId id="261" r:id="rId18"/>
    <p:sldId id="262" r:id="rId19"/>
    <p:sldId id="279" r:id="rId20"/>
    <p:sldId id="280" r:id="rId21"/>
    <p:sldId id="281" r:id="rId22"/>
    <p:sldId id="282" r:id="rId23"/>
    <p:sldId id="274" r:id="rId24"/>
    <p:sldId id="275" r:id="rId25"/>
    <p:sldId id="273" r:id="rId26"/>
    <p:sldId id="283" r:id="rId27"/>
    <p:sldId id="263" r:id="rId28"/>
  </p:sldIdLst>
  <p:sldSz cx="12192000" cy="6858000"/>
  <p:notesSz cx="6797675" cy="9926638"/>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116" d="100"/>
          <a:sy n="116" d="100"/>
        </p:scale>
        <p:origin x="33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 responses</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Sheet1!$A$2:$A$3</c:f>
              <c:strCache>
                <c:ptCount val="2"/>
                <c:pt idx="0">
                  <c:v>no</c:v>
                </c:pt>
                <c:pt idx="1">
                  <c:v>yes</c:v>
                </c:pt>
              </c:strCache>
            </c:strRef>
          </c:cat>
          <c:val>
            <c:numRef>
              <c:f>Sheet1!$B$2:$B$3</c:f>
              <c:numCache>
                <c:formatCode>General</c:formatCode>
                <c:ptCount val="2"/>
                <c:pt idx="0">
                  <c:v>76</c:v>
                </c:pt>
                <c:pt idx="1">
                  <c:v>24</c:v>
                </c:pt>
              </c:numCache>
            </c:numRef>
          </c:val>
          <c:extLst xmlns:c16r2="http://schemas.microsoft.com/office/drawing/2015/06/chart">
            <c:ext xmlns:c16="http://schemas.microsoft.com/office/drawing/2014/chart" uri="{C3380CC4-5D6E-409C-BE32-E72D297353CC}">
              <c16:uniqueId val="{00000000-10A4-4572-A43C-A3BDEA77FEA5}"/>
            </c:ext>
          </c:extLst>
        </c:ser>
        <c:dLbls>
          <c:showLegendKey val="0"/>
          <c:showVal val="0"/>
          <c:showCatName val="0"/>
          <c:showSerName val="0"/>
          <c:showPercent val="0"/>
          <c:showBubbleSize val="0"/>
        </c:dLbls>
        <c:gapWidth val="115"/>
        <c:overlap val="-20"/>
        <c:axId val="162084976"/>
        <c:axId val="162086152"/>
      </c:barChart>
      <c:catAx>
        <c:axId val="16208497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086152"/>
        <c:crosses val="autoZero"/>
        <c:auto val="1"/>
        <c:lblAlgn val="ctr"/>
        <c:lblOffset val="100"/>
        <c:noMultiLvlLbl val="0"/>
      </c:catAx>
      <c:valAx>
        <c:axId val="1620861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084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 responses</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Sheet1!$A$2:$A$13</c:f>
              <c:strCache>
                <c:ptCount val="11"/>
                <c:pt idx="0">
                  <c:v>0 = not prepared at all</c:v>
                </c:pt>
                <c:pt idx="1">
                  <c:v>1</c:v>
                </c:pt>
                <c:pt idx="2">
                  <c:v>2</c:v>
                </c:pt>
                <c:pt idx="3">
                  <c:v>3</c:v>
                </c:pt>
                <c:pt idx="4">
                  <c:v>4</c:v>
                </c:pt>
                <c:pt idx="5">
                  <c:v>5</c:v>
                </c:pt>
                <c:pt idx="6">
                  <c:v>6</c:v>
                </c:pt>
                <c:pt idx="7">
                  <c:v>7</c:v>
                </c:pt>
                <c:pt idx="8">
                  <c:v>8</c:v>
                </c:pt>
                <c:pt idx="9">
                  <c:v>9</c:v>
                </c:pt>
                <c:pt idx="10">
                  <c:v>10 = Extremely well prepared</c:v>
                </c:pt>
              </c:strCache>
            </c:strRef>
          </c:cat>
          <c:val>
            <c:numRef>
              <c:f>Sheet1!$B$2:$B$13</c:f>
              <c:numCache>
                <c:formatCode>General</c:formatCode>
                <c:ptCount val="12"/>
                <c:pt idx="0">
                  <c:v>12</c:v>
                </c:pt>
                <c:pt idx="1">
                  <c:v>8</c:v>
                </c:pt>
                <c:pt idx="2">
                  <c:v>8</c:v>
                </c:pt>
                <c:pt idx="3">
                  <c:v>8</c:v>
                </c:pt>
                <c:pt idx="4">
                  <c:v>4</c:v>
                </c:pt>
                <c:pt idx="5">
                  <c:v>4</c:v>
                </c:pt>
                <c:pt idx="6">
                  <c:v>4</c:v>
                </c:pt>
                <c:pt idx="7">
                  <c:v>8</c:v>
                </c:pt>
                <c:pt idx="8">
                  <c:v>16</c:v>
                </c:pt>
                <c:pt idx="9">
                  <c:v>12</c:v>
                </c:pt>
                <c:pt idx="10">
                  <c:v>16</c:v>
                </c:pt>
              </c:numCache>
            </c:numRef>
          </c:val>
          <c:extLst xmlns:c16r2="http://schemas.microsoft.com/office/drawing/2015/06/chart">
            <c:ext xmlns:c16="http://schemas.microsoft.com/office/drawing/2014/chart" uri="{C3380CC4-5D6E-409C-BE32-E72D297353CC}">
              <c16:uniqueId val="{00000000-02B3-421E-AE44-F11569543F4B}"/>
            </c:ext>
          </c:extLst>
        </c:ser>
        <c:dLbls>
          <c:showLegendKey val="0"/>
          <c:showVal val="0"/>
          <c:showCatName val="0"/>
          <c:showSerName val="0"/>
          <c:showPercent val="0"/>
          <c:showBubbleSize val="0"/>
        </c:dLbls>
        <c:gapWidth val="115"/>
        <c:overlap val="-20"/>
        <c:axId val="161813080"/>
        <c:axId val="161813472"/>
      </c:barChart>
      <c:catAx>
        <c:axId val="16181308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1813472"/>
        <c:crosses val="autoZero"/>
        <c:auto val="1"/>
        <c:lblAlgn val="ctr"/>
        <c:lblOffset val="100"/>
        <c:noMultiLvlLbl val="0"/>
      </c:catAx>
      <c:valAx>
        <c:axId val="1618134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1813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 responses</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Sheet1!$A$2:$A$12</c:f>
              <c:strCache>
                <c:ptCount val="11"/>
                <c:pt idx="0">
                  <c:v>0 = not confident at all</c:v>
                </c:pt>
                <c:pt idx="1">
                  <c:v>1</c:v>
                </c:pt>
                <c:pt idx="2">
                  <c:v>2</c:v>
                </c:pt>
                <c:pt idx="3">
                  <c:v>3</c:v>
                </c:pt>
                <c:pt idx="4">
                  <c:v>4</c:v>
                </c:pt>
                <c:pt idx="5">
                  <c:v>5</c:v>
                </c:pt>
                <c:pt idx="6">
                  <c:v>6</c:v>
                </c:pt>
                <c:pt idx="7">
                  <c:v>7</c:v>
                </c:pt>
                <c:pt idx="8">
                  <c:v>8</c:v>
                </c:pt>
                <c:pt idx="9">
                  <c:v>9</c:v>
                </c:pt>
                <c:pt idx="10">
                  <c:v>10 = extremely confident</c:v>
                </c:pt>
              </c:strCache>
            </c:strRef>
          </c:cat>
          <c:val>
            <c:numRef>
              <c:f>Sheet1!$B$2:$B$12</c:f>
              <c:numCache>
                <c:formatCode>General</c:formatCode>
                <c:ptCount val="11"/>
                <c:pt idx="0">
                  <c:v>0</c:v>
                </c:pt>
                <c:pt idx="1">
                  <c:v>4</c:v>
                </c:pt>
                <c:pt idx="2">
                  <c:v>4</c:v>
                </c:pt>
                <c:pt idx="3">
                  <c:v>8</c:v>
                </c:pt>
                <c:pt idx="4">
                  <c:v>0</c:v>
                </c:pt>
                <c:pt idx="5">
                  <c:v>8</c:v>
                </c:pt>
                <c:pt idx="6">
                  <c:v>4</c:v>
                </c:pt>
                <c:pt idx="7">
                  <c:v>8</c:v>
                </c:pt>
                <c:pt idx="8">
                  <c:v>27</c:v>
                </c:pt>
                <c:pt idx="9">
                  <c:v>15</c:v>
                </c:pt>
              </c:numCache>
            </c:numRef>
          </c:val>
          <c:extLst xmlns:c16r2="http://schemas.microsoft.com/office/drawing/2015/06/chart">
            <c:ext xmlns:c16="http://schemas.microsoft.com/office/drawing/2014/chart" uri="{C3380CC4-5D6E-409C-BE32-E72D297353CC}">
              <c16:uniqueId val="{00000000-D415-4830-A491-59F6127DDB77}"/>
            </c:ext>
          </c:extLst>
        </c:ser>
        <c:dLbls>
          <c:showLegendKey val="0"/>
          <c:showVal val="0"/>
          <c:showCatName val="0"/>
          <c:showSerName val="0"/>
          <c:showPercent val="0"/>
          <c:showBubbleSize val="0"/>
        </c:dLbls>
        <c:gapWidth val="115"/>
        <c:overlap val="-20"/>
        <c:axId val="161814648"/>
        <c:axId val="161816216"/>
      </c:barChart>
      <c:catAx>
        <c:axId val="16181464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1816216"/>
        <c:crosses val="autoZero"/>
        <c:auto val="1"/>
        <c:lblAlgn val="ctr"/>
        <c:lblOffset val="100"/>
        <c:noMultiLvlLbl val="0"/>
      </c:catAx>
      <c:valAx>
        <c:axId val="1618162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1814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5E0A707-8F4E-494D-BEE2-BAC3C59D26E1}" type="datetimeFigureOut">
              <a:rPr lang="en-GB" smtClean="0"/>
              <a:t>10/07/2017</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1B4BA28-5C2D-4EC6-A547-67AD5D7B78CF}" type="slidenum">
              <a:rPr lang="en-GB" smtClean="0"/>
              <a:t>‹#›</a:t>
            </a:fld>
            <a:endParaRPr lang="en-GB"/>
          </a:p>
        </p:txBody>
      </p:sp>
    </p:spTree>
    <p:extLst>
      <p:ext uri="{BB962C8B-B14F-4D97-AF65-F5344CB8AC3E}">
        <p14:creationId xmlns:p14="http://schemas.microsoft.com/office/powerpoint/2010/main" val="38789878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 xmlns:a16="http://schemas.microsoft.com/office/drawing/2014/main" id="{3BAC9284-755A-4303-98A9-3F62DDD7AF19}"/>
              </a:ext>
            </a:extLst>
          </p:cNvPr>
          <p:cNvSpPr>
            <a:spLocks noGrp="1"/>
          </p:cNvSpPr>
          <p:nvPr>
            <p:ph type="dt" sz="half" idx="10"/>
          </p:nvPr>
        </p:nvSpPr>
        <p:spPr/>
        <p:txBody>
          <a:bodyPr/>
          <a:lstStyle>
            <a:lvl1pPr>
              <a:defRPr/>
            </a:lvl1pPr>
          </a:lstStyle>
          <a:p>
            <a:fld id="{F9523D28-01B3-4B4A-B7F3-10F2627DA955}" type="datetimeFigureOut">
              <a:rPr lang="en-GB" smtClean="0"/>
              <a:t>10/07/2017</a:t>
            </a:fld>
            <a:endParaRPr lang="en-GB"/>
          </a:p>
        </p:txBody>
      </p:sp>
      <p:sp>
        <p:nvSpPr>
          <p:cNvPr id="5" name="Footer Placeholder 4">
            <a:extLst>
              <a:ext uri="{FF2B5EF4-FFF2-40B4-BE49-F238E27FC236}">
                <a16:creationId xmlns="" xmlns:a16="http://schemas.microsoft.com/office/drawing/2014/main" id="{0DBD7099-EE2D-454B-9793-B8447620EFBD}"/>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 xmlns:a16="http://schemas.microsoft.com/office/drawing/2014/main" id="{302965BB-5EBA-490B-808F-55AECFCD5900}"/>
              </a:ext>
            </a:extLst>
          </p:cNvPr>
          <p:cNvSpPr>
            <a:spLocks noGrp="1"/>
          </p:cNvSpPr>
          <p:nvPr>
            <p:ph type="sldNum" sz="quarter" idx="12"/>
          </p:nvPr>
        </p:nvSpPr>
        <p:spPr/>
        <p:txBody>
          <a:bodyPr/>
          <a:lstStyle>
            <a:lvl1pPr>
              <a:defRPr/>
            </a:lvl1pPr>
          </a:lstStyle>
          <a:p>
            <a:fld id="{9C54ADC8-BCA0-480C-993E-136DD689EBDC}" type="slidenum">
              <a:rPr lang="en-GB" smtClean="0"/>
              <a:t>‹#›</a:t>
            </a:fld>
            <a:endParaRPr lang="en-GB"/>
          </a:p>
        </p:txBody>
      </p:sp>
    </p:spTree>
    <p:extLst>
      <p:ext uri="{BB962C8B-B14F-4D97-AF65-F5344CB8AC3E}">
        <p14:creationId xmlns:p14="http://schemas.microsoft.com/office/powerpoint/2010/main" val="1620186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122BA5A-C404-4763-8814-84B4B931C5AF}"/>
              </a:ext>
            </a:extLst>
          </p:cNvPr>
          <p:cNvSpPr>
            <a:spLocks noGrp="1"/>
          </p:cNvSpPr>
          <p:nvPr>
            <p:ph type="dt" sz="half" idx="10"/>
          </p:nvPr>
        </p:nvSpPr>
        <p:spPr/>
        <p:txBody>
          <a:bodyPr/>
          <a:lstStyle>
            <a:lvl1pPr>
              <a:defRPr/>
            </a:lvl1pPr>
          </a:lstStyle>
          <a:p>
            <a:fld id="{F9523D28-01B3-4B4A-B7F3-10F2627DA955}" type="datetimeFigureOut">
              <a:rPr lang="en-GB" smtClean="0"/>
              <a:t>10/07/2017</a:t>
            </a:fld>
            <a:endParaRPr lang="en-GB"/>
          </a:p>
        </p:txBody>
      </p:sp>
      <p:sp>
        <p:nvSpPr>
          <p:cNvPr id="5" name="Footer Placeholder 4">
            <a:extLst>
              <a:ext uri="{FF2B5EF4-FFF2-40B4-BE49-F238E27FC236}">
                <a16:creationId xmlns="" xmlns:a16="http://schemas.microsoft.com/office/drawing/2014/main" id="{B322392F-D521-42D4-943F-F77E89E6EF62}"/>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 xmlns:a16="http://schemas.microsoft.com/office/drawing/2014/main" id="{0E9F8B13-30B1-414A-ABD1-3D8485506874}"/>
              </a:ext>
            </a:extLst>
          </p:cNvPr>
          <p:cNvSpPr>
            <a:spLocks noGrp="1"/>
          </p:cNvSpPr>
          <p:nvPr>
            <p:ph type="sldNum" sz="quarter" idx="12"/>
          </p:nvPr>
        </p:nvSpPr>
        <p:spPr/>
        <p:txBody>
          <a:bodyPr/>
          <a:lstStyle>
            <a:lvl1pPr>
              <a:defRPr/>
            </a:lvl1pPr>
          </a:lstStyle>
          <a:p>
            <a:fld id="{9C54ADC8-BCA0-480C-993E-136DD689EBDC}" type="slidenum">
              <a:rPr lang="en-GB" smtClean="0"/>
              <a:t>‹#›</a:t>
            </a:fld>
            <a:endParaRPr lang="en-GB"/>
          </a:p>
        </p:txBody>
      </p:sp>
    </p:spTree>
    <p:extLst>
      <p:ext uri="{BB962C8B-B14F-4D97-AF65-F5344CB8AC3E}">
        <p14:creationId xmlns:p14="http://schemas.microsoft.com/office/powerpoint/2010/main" val="1808122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5F6DF64-F8C4-4352-8FA5-E872942A291D}"/>
              </a:ext>
            </a:extLst>
          </p:cNvPr>
          <p:cNvSpPr>
            <a:spLocks noGrp="1"/>
          </p:cNvSpPr>
          <p:nvPr>
            <p:ph type="dt" sz="half" idx="10"/>
          </p:nvPr>
        </p:nvSpPr>
        <p:spPr/>
        <p:txBody>
          <a:bodyPr/>
          <a:lstStyle>
            <a:lvl1pPr>
              <a:defRPr/>
            </a:lvl1pPr>
          </a:lstStyle>
          <a:p>
            <a:fld id="{F9523D28-01B3-4B4A-B7F3-10F2627DA955}" type="datetimeFigureOut">
              <a:rPr lang="en-GB" smtClean="0"/>
              <a:t>10/07/2017</a:t>
            </a:fld>
            <a:endParaRPr lang="en-GB"/>
          </a:p>
        </p:txBody>
      </p:sp>
      <p:sp>
        <p:nvSpPr>
          <p:cNvPr id="5" name="Footer Placeholder 4">
            <a:extLst>
              <a:ext uri="{FF2B5EF4-FFF2-40B4-BE49-F238E27FC236}">
                <a16:creationId xmlns="" xmlns:a16="http://schemas.microsoft.com/office/drawing/2014/main" id="{40EEBFE3-D1BC-4751-B52A-96B83D96B204}"/>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 xmlns:a16="http://schemas.microsoft.com/office/drawing/2014/main" id="{552F1F19-7A77-407D-B93D-6D660A688F13}"/>
              </a:ext>
            </a:extLst>
          </p:cNvPr>
          <p:cNvSpPr>
            <a:spLocks noGrp="1"/>
          </p:cNvSpPr>
          <p:nvPr>
            <p:ph type="sldNum" sz="quarter" idx="12"/>
          </p:nvPr>
        </p:nvSpPr>
        <p:spPr/>
        <p:txBody>
          <a:bodyPr/>
          <a:lstStyle>
            <a:lvl1pPr>
              <a:defRPr/>
            </a:lvl1pPr>
          </a:lstStyle>
          <a:p>
            <a:fld id="{9C54ADC8-BCA0-480C-993E-136DD689EBDC}" type="slidenum">
              <a:rPr lang="en-GB" smtClean="0"/>
              <a:t>‹#›</a:t>
            </a:fld>
            <a:endParaRPr lang="en-GB"/>
          </a:p>
        </p:txBody>
      </p:sp>
    </p:spTree>
    <p:extLst>
      <p:ext uri="{BB962C8B-B14F-4D97-AF65-F5344CB8AC3E}">
        <p14:creationId xmlns:p14="http://schemas.microsoft.com/office/powerpoint/2010/main" val="377710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 xmlns:a16="http://schemas.microsoft.com/office/drawing/2014/main" id="{4D743A06-DCB5-452D-BD7B-E9B77B56079F}"/>
              </a:ext>
            </a:extLst>
          </p:cNvPr>
          <p:cNvSpPr>
            <a:spLocks noGrp="1" noChangeArrowheads="1"/>
          </p:cNvSpPr>
          <p:nvPr>
            <p:ph type="dt" sz="half" idx="10"/>
          </p:nvPr>
        </p:nvSpPr>
        <p:spPr>
          <a:xfrm>
            <a:off x="609600" y="6243638"/>
            <a:ext cx="2844800" cy="457200"/>
          </a:xfrm>
        </p:spPr>
        <p:txBody>
          <a:bodyPr rtlCol="0"/>
          <a:lstStyle>
            <a:lvl1pPr>
              <a:defRPr>
                <a:solidFill>
                  <a:schemeClr val="tx1">
                    <a:tint val="75000"/>
                  </a:schemeClr>
                </a:solidFill>
                <a:latin typeface="Arial" charset="0"/>
                <a:ea typeface="+mn-ea"/>
                <a:cs typeface="Arial" charset="0"/>
              </a:defRPr>
            </a:lvl1pPr>
          </a:lstStyle>
          <a:p>
            <a:fld id="{F9523D28-01B3-4B4A-B7F3-10F2627DA955}" type="datetimeFigureOut">
              <a:rPr lang="en-GB" smtClean="0"/>
              <a:t>10/07/2017</a:t>
            </a:fld>
            <a:endParaRPr lang="en-GB"/>
          </a:p>
        </p:txBody>
      </p:sp>
      <p:sp>
        <p:nvSpPr>
          <p:cNvPr id="4" name="Rectangle 5">
            <a:extLst>
              <a:ext uri="{FF2B5EF4-FFF2-40B4-BE49-F238E27FC236}">
                <a16:creationId xmlns="" xmlns:a16="http://schemas.microsoft.com/office/drawing/2014/main" id="{1E952625-0FCC-489D-BFF9-1F3A84509C1A}"/>
              </a:ext>
            </a:extLst>
          </p:cNvPr>
          <p:cNvSpPr>
            <a:spLocks noGrp="1" noChangeArrowheads="1"/>
          </p:cNvSpPr>
          <p:nvPr>
            <p:ph type="ftr" sz="quarter" idx="11"/>
          </p:nvPr>
        </p:nvSpPr>
        <p:spPr>
          <a:xfrm>
            <a:off x="4165600" y="6248400"/>
            <a:ext cx="3860800" cy="457200"/>
          </a:xfrm>
        </p:spPr>
        <p:txBody>
          <a:bodyPr/>
          <a:lstStyle>
            <a:lvl1pPr>
              <a:defRPr>
                <a:ea typeface="+mn-ea"/>
              </a:defRPr>
            </a:lvl1pPr>
          </a:lstStyle>
          <a:p>
            <a:endParaRPr lang="en-GB"/>
          </a:p>
        </p:txBody>
      </p:sp>
      <p:sp>
        <p:nvSpPr>
          <p:cNvPr id="5" name="Rectangle 6">
            <a:extLst>
              <a:ext uri="{FF2B5EF4-FFF2-40B4-BE49-F238E27FC236}">
                <a16:creationId xmlns="" xmlns:a16="http://schemas.microsoft.com/office/drawing/2014/main" id="{DFE523C1-5F3D-4355-B4C3-ACD7CEAAF3D5}"/>
              </a:ext>
            </a:extLst>
          </p:cNvPr>
          <p:cNvSpPr>
            <a:spLocks noGrp="1" noChangeArrowheads="1"/>
          </p:cNvSpPr>
          <p:nvPr>
            <p:ph type="sldNum" sz="quarter" idx="12"/>
          </p:nvPr>
        </p:nvSpPr>
        <p:spPr>
          <a:xfrm>
            <a:off x="8737600" y="6243638"/>
            <a:ext cx="2844800" cy="457200"/>
          </a:xfrm>
        </p:spPr>
        <p:txBody>
          <a:bodyPr anchor="t"/>
          <a:lstStyle>
            <a:lvl1pPr>
              <a:defRPr smtClean="0"/>
            </a:lvl1pPr>
          </a:lstStyle>
          <a:p>
            <a:fld id="{9C54ADC8-BCA0-480C-993E-136DD689EBDC}" type="slidenum">
              <a:rPr lang="en-GB" smtClean="0"/>
              <a:t>‹#›</a:t>
            </a:fld>
            <a:endParaRPr lang="en-GB"/>
          </a:p>
        </p:txBody>
      </p:sp>
    </p:spTree>
    <p:extLst>
      <p:ext uri="{BB962C8B-B14F-4D97-AF65-F5344CB8AC3E}">
        <p14:creationId xmlns:p14="http://schemas.microsoft.com/office/powerpoint/2010/main" val="1303515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3"/>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3"/>
            <a:ext cx="5384800" cy="4525963"/>
          </a:xfrm>
        </p:spPr>
        <p:txBody>
          <a:bodyPr rtlCol="0">
            <a:normAutofit/>
          </a:bodyPr>
          <a:lstStyle/>
          <a:p>
            <a:pPr lvl="0"/>
            <a:r>
              <a:rPr lang="en-US" noProof="0"/>
              <a:t>Click icon to add online image</a:t>
            </a:r>
          </a:p>
        </p:txBody>
      </p:sp>
      <p:sp>
        <p:nvSpPr>
          <p:cNvPr id="5" name="Date Placeholder 8">
            <a:extLst>
              <a:ext uri="{FF2B5EF4-FFF2-40B4-BE49-F238E27FC236}">
                <a16:creationId xmlns="" xmlns:a16="http://schemas.microsoft.com/office/drawing/2014/main" id="{8F00F605-0B54-4CBB-99BC-CC6205F65693}"/>
              </a:ext>
            </a:extLst>
          </p:cNvPr>
          <p:cNvSpPr>
            <a:spLocks noGrp="1" noChangeArrowheads="1"/>
          </p:cNvSpPr>
          <p:nvPr>
            <p:ph type="dt" sz="half" idx="10"/>
          </p:nvPr>
        </p:nvSpPr>
        <p:spPr/>
        <p:txBody>
          <a:bodyPr rtlCol="0"/>
          <a:lstStyle>
            <a:lvl1pPr>
              <a:defRPr>
                <a:solidFill>
                  <a:schemeClr val="tx1">
                    <a:tint val="75000"/>
                  </a:schemeClr>
                </a:solidFill>
                <a:latin typeface="Arial" charset="0"/>
                <a:ea typeface="ＭＳ Ｐゴシック" charset="0"/>
                <a:cs typeface="Arial" charset="0"/>
              </a:defRPr>
            </a:lvl1pPr>
          </a:lstStyle>
          <a:p>
            <a:fld id="{F9523D28-01B3-4B4A-B7F3-10F2627DA955}" type="datetimeFigureOut">
              <a:rPr lang="en-GB" smtClean="0"/>
              <a:t>10/07/2017</a:t>
            </a:fld>
            <a:endParaRPr lang="en-GB"/>
          </a:p>
        </p:txBody>
      </p:sp>
      <p:sp>
        <p:nvSpPr>
          <p:cNvPr id="6" name="Footer Placeholder 9">
            <a:extLst>
              <a:ext uri="{FF2B5EF4-FFF2-40B4-BE49-F238E27FC236}">
                <a16:creationId xmlns="" xmlns:a16="http://schemas.microsoft.com/office/drawing/2014/main" id="{441ABBBE-8354-4F35-9169-3225BAE8280B}"/>
              </a:ext>
            </a:extLst>
          </p:cNvPr>
          <p:cNvSpPr>
            <a:spLocks noGrp="1" noChangeArrowheads="1"/>
          </p:cNvSpPr>
          <p:nvPr>
            <p:ph type="ftr" sz="quarter" idx="11"/>
          </p:nvPr>
        </p:nvSpPr>
        <p:spPr/>
        <p:txBody>
          <a:bodyPr/>
          <a:lstStyle>
            <a:lvl1pPr>
              <a:defRPr/>
            </a:lvl1pPr>
          </a:lstStyle>
          <a:p>
            <a:endParaRPr lang="en-GB"/>
          </a:p>
        </p:txBody>
      </p:sp>
      <p:sp>
        <p:nvSpPr>
          <p:cNvPr id="7" name="Slide Number Placeholder 10">
            <a:extLst>
              <a:ext uri="{FF2B5EF4-FFF2-40B4-BE49-F238E27FC236}">
                <a16:creationId xmlns="" xmlns:a16="http://schemas.microsoft.com/office/drawing/2014/main" id="{BB5E0215-0A4E-49D4-BD62-5D2DE55B236A}"/>
              </a:ext>
            </a:extLst>
          </p:cNvPr>
          <p:cNvSpPr>
            <a:spLocks noGrp="1" noChangeArrowheads="1"/>
          </p:cNvSpPr>
          <p:nvPr>
            <p:ph type="sldNum" sz="quarter" idx="12"/>
          </p:nvPr>
        </p:nvSpPr>
        <p:spPr/>
        <p:txBody>
          <a:bodyPr/>
          <a:lstStyle>
            <a:lvl1pPr>
              <a:defRPr smtClean="0"/>
            </a:lvl1pPr>
          </a:lstStyle>
          <a:p>
            <a:fld id="{9C54ADC8-BCA0-480C-993E-136DD689EBDC}" type="slidenum">
              <a:rPr lang="en-GB" smtClean="0"/>
              <a:t>‹#›</a:t>
            </a:fld>
            <a:endParaRPr lang="en-GB"/>
          </a:p>
        </p:txBody>
      </p:sp>
    </p:spTree>
    <p:extLst>
      <p:ext uri="{BB962C8B-B14F-4D97-AF65-F5344CB8AC3E}">
        <p14:creationId xmlns:p14="http://schemas.microsoft.com/office/powerpoint/2010/main" val="1139613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97DDE5-11C6-4BC4-8F25-B88040E16D63}"/>
              </a:ext>
            </a:extLst>
          </p:cNvPr>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BE94E532-0BDE-420C-B714-FB5454C9A3B9}"/>
              </a:ext>
            </a:extLst>
          </p:cNvPr>
          <p:cNvSpPr>
            <a:spLocks noGrp="1"/>
          </p:cNvSpPr>
          <p:nvPr>
            <p:ph type="body"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B093D4B1-4FCB-4DAE-8AC9-F7568F7A1D04}"/>
              </a:ext>
            </a:extLst>
          </p:cNvPr>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8">
            <a:extLst>
              <a:ext uri="{FF2B5EF4-FFF2-40B4-BE49-F238E27FC236}">
                <a16:creationId xmlns="" xmlns:a16="http://schemas.microsoft.com/office/drawing/2014/main" id="{C7C9254A-637C-4416-B86D-55F14EFA1D8B}"/>
              </a:ext>
            </a:extLst>
          </p:cNvPr>
          <p:cNvSpPr>
            <a:spLocks noGrp="1" noChangeArrowheads="1"/>
          </p:cNvSpPr>
          <p:nvPr>
            <p:ph type="dt" sz="half" idx="10"/>
          </p:nvPr>
        </p:nvSpPr>
        <p:spPr/>
        <p:txBody>
          <a:bodyPr/>
          <a:lstStyle>
            <a:lvl1pPr>
              <a:defRPr/>
            </a:lvl1pPr>
          </a:lstStyle>
          <a:p>
            <a:fld id="{F9523D28-01B3-4B4A-B7F3-10F2627DA955}" type="datetimeFigureOut">
              <a:rPr lang="en-GB" smtClean="0"/>
              <a:t>10/07/2017</a:t>
            </a:fld>
            <a:endParaRPr lang="en-GB"/>
          </a:p>
        </p:txBody>
      </p:sp>
      <p:sp>
        <p:nvSpPr>
          <p:cNvPr id="6" name="Footer Placeholder 9">
            <a:extLst>
              <a:ext uri="{FF2B5EF4-FFF2-40B4-BE49-F238E27FC236}">
                <a16:creationId xmlns="" xmlns:a16="http://schemas.microsoft.com/office/drawing/2014/main" id="{24630705-E0D8-4853-AB97-072A459CC72A}"/>
              </a:ext>
            </a:extLst>
          </p:cNvPr>
          <p:cNvSpPr>
            <a:spLocks noGrp="1" noChangeArrowheads="1"/>
          </p:cNvSpPr>
          <p:nvPr>
            <p:ph type="ftr" sz="quarter" idx="11"/>
          </p:nvPr>
        </p:nvSpPr>
        <p:spPr/>
        <p:txBody>
          <a:bodyPr/>
          <a:lstStyle>
            <a:lvl1pPr>
              <a:defRPr/>
            </a:lvl1pPr>
          </a:lstStyle>
          <a:p>
            <a:endParaRPr lang="en-GB"/>
          </a:p>
        </p:txBody>
      </p:sp>
      <p:sp>
        <p:nvSpPr>
          <p:cNvPr id="7" name="Slide Number Placeholder 10">
            <a:extLst>
              <a:ext uri="{FF2B5EF4-FFF2-40B4-BE49-F238E27FC236}">
                <a16:creationId xmlns="" xmlns:a16="http://schemas.microsoft.com/office/drawing/2014/main" id="{29549440-3BF8-479E-8FDE-7723C8722BD3}"/>
              </a:ext>
            </a:extLst>
          </p:cNvPr>
          <p:cNvSpPr>
            <a:spLocks noGrp="1" noChangeArrowheads="1"/>
          </p:cNvSpPr>
          <p:nvPr>
            <p:ph type="sldNum" sz="quarter" idx="12"/>
          </p:nvPr>
        </p:nvSpPr>
        <p:spPr/>
        <p:txBody>
          <a:bodyPr/>
          <a:lstStyle>
            <a:lvl1pPr>
              <a:defRPr/>
            </a:lvl1pPr>
          </a:lstStyle>
          <a:p>
            <a:fld id="{9C54ADC8-BCA0-480C-993E-136DD689EBDC}" type="slidenum">
              <a:rPr lang="en-GB" smtClean="0"/>
              <a:t>‹#›</a:t>
            </a:fld>
            <a:endParaRPr lang="en-GB"/>
          </a:p>
        </p:txBody>
      </p:sp>
    </p:spTree>
    <p:extLst>
      <p:ext uri="{BB962C8B-B14F-4D97-AF65-F5344CB8AC3E}">
        <p14:creationId xmlns:p14="http://schemas.microsoft.com/office/powerpoint/2010/main" val="3178653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A096E0-7C7A-4C99-A29B-D2ED24EB0016}"/>
              </a:ext>
            </a:extLst>
          </p:cNvPr>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SmartArt Placeholder 2">
            <a:extLst>
              <a:ext uri="{FF2B5EF4-FFF2-40B4-BE49-F238E27FC236}">
                <a16:creationId xmlns="" xmlns:a16="http://schemas.microsoft.com/office/drawing/2014/main" id="{AAF8B193-29D7-4E18-AC3E-609FCB16BD7D}"/>
              </a:ext>
            </a:extLst>
          </p:cNvPr>
          <p:cNvSpPr>
            <a:spLocks noGrp="1"/>
          </p:cNvSpPr>
          <p:nvPr>
            <p:ph type="dgm" idx="1"/>
          </p:nvPr>
        </p:nvSpPr>
        <p:spPr>
          <a:xfrm>
            <a:off x="609600" y="1600201"/>
            <a:ext cx="10972800" cy="4525963"/>
          </a:xfrm>
        </p:spPr>
        <p:txBody>
          <a:bodyPr/>
          <a:lstStyle/>
          <a:p>
            <a:pPr lvl="0"/>
            <a:r>
              <a:rPr lang="en-US" noProof="0"/>
              <a:t>Click icon to add SmartArt graphic</a:t>
            </a:r>
            <a:endParaRPr lang="en-GB" noProof="0"/>
          </a:p>
        </p:txBody>
      </p:sp>
      <p:sp>
        <p:nvSpPr>
          <p:cNvPr id="4" name="Rectangle 4">
            <a:extLst>
              <a:ext uri="{FF2B5EF4-FFF2-40B4-BE49-F238E27FC236}">
                <a16:creationId xmlns="" xmlns:a16="http://schemas.microsoft.com/office/drawing/2014/main" id="{1C66D80A-7B68-4188-A141-CB5D9AB924D4}"/>
              </a:ext>
            </a:extLst>
          </p:cNvPr>
          <p:cNvSpPr>
            <a:spLocks noGrp="1" noChangeArrowheads="1"/>
          </p:cNvSpPr>
          <p:nvPr>
            <p:ph type="dt" sz="half" idx="10"/>
          </p:nvPr>
        </p:nvSpPr>
        <p:spPr/>
        <p:txBody>
          <a:bodyPr/>
          <a:lstStyle>
            <a:lvl1pPr>
              <a:defRPr/>
            </a:lvl1pPr>
          </a:lstStyle>
          <a:p>
            <a:fld id="{F9523D28-01B3-4B4A-B7F3-10F2627DA955}" type="datetimeFigureOut">
              <a:rPr lang="en-GB" smtClean="0"/>
              <a:t>10/07/2017</a:t>
            </a:fld>
            <a:endParaRPr lang="en-GB"/>
          </a:p>
        </p:txBody>
      </p:sp>
      <p:sp>
        <p:nvSpPr>
          <p:cNvPr id="5" name="Rectangle 5">
            <a:extLst>
              <a:ext uri="{FF2B5EF4-FFF2-40B4-BE49-F238E27FC236}">
                <a16:creationId xmlns="" xmlns:a16="http://schemas.microsoft.com/office/drawing/2014/main" id="{0DE7BFFC-B0A7-473D-908F-812F2F3DCC45}"/>
              </a:ext>
            </a:extLst>
          </p:cNvPr>
          <p:cNvSpPr>
            <a:spLocks noGrp="1" noChangeArrowheads="1"/>
          </p:cNvSpPr>
          <p:nvPr>
            <p:ph type="ftr" sz="quarter" idx="11"/>
          </p:nvPr>
        </p:nvSpPr>
        <p:spPr/>
        <p:txBody>
          <a:bodyPr/>
          <a:lstStyle>
            <a:lvl1pPr>
              <a:defRPr/>
            </a:lvl1pPr>
          </a:lstStyle>
          <a:p>
            <a:endParaRPr lang="en-GB"/>
          </a:p>
        </p:txBody>
      </p:sp>
      <p:sp>
        <p:nvSpPr>
          <p:cNvPr id="6" name="Rectangle 6">
            <a:extLst>
              <a:ext uri="{FF2B5EF4-FFF2-40B4-BE49-F238E27FC236}">
                <a16:creationId xmlns="" xmlns:a16="http://schemas.microsoft.com/office/drawing/2014/main" id="{E51FD006-BCEC-4246-9A70-03CE08F3A593}"/>
              </a:ext>
            </a:extLst>
          </p:cNvPr>
          <p:cNvSpPr>
            <a:spLocks noGrp="1" noChangeArrowheads="1"/>
          </p:cNvSpPr>
          <p:nvPr>
            <p:ph type="sldNum" sz="quarter" idx="12"/>
          </p:nvPr>
        </p:nvSpPr>
        <p:spPr/>
        <p:txBody>
          <a:bodyPr/>
          <a:lstStyle>
            <a:lvl1pPr>
              <a:defRPr/>
            </a:lvl1pPr>
          </a:lstStyle>
          <a:p>
            <a:fld id="{9C54ADC8-BCA0-480C-993E-136DD689EBDC}" type="slidenum">
              <a:rPr lang="en-GB" smtClean="0"/>
              <a:t>‹#›</a:t>
            </a:fld>
            <a:endParaRPr lang="en-GB"/>
          </a:p>
        </p:txBody>
      </p:sp>
    </p:spTree>
    <p:extLst>
      <p:ext uri="{BB962C8B-B14F-4D97-AF65-F5344CB8AC3E}">
        <p14:creationId xmlns:p14="http://schemas.microsoft.com/office/powerpoint/2010/main" val="2069048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924050" y="2971800"/>
            <a:ext cx="9751483" cy="990600"/>
          </a:xfrm>
        </p:spPr>
        <p:txBody>
          <a:bodyPr/>
          <a:lstStyle>
            <a:lvl1pPr>
              <a:defRPr/>
            </a:lvl1pPr>
          </a:lstStyle>
          <a:p>
            <a:r>
              <a:rPr lang="en-US"/>
              <a:t>Click to edit Master title style</a:t>
            </a:r>
            <a:endParaRPr lang="en-GB"/>
          </a:p>
        </p:txBody>
      </p:sp>
      <p:sp>
        <p:nvSpPr>
          <p:cNvPr id="5123" name="Rectangle 3"/>
          <p:cNvSpPr>
            <a:spLocks noGrp="1" noChangeArrowheads="1"/>
          </p:cNvSpPr>
          <p:nvPr>
            <p:ph type="subTitle" idx="1"/>
          </p:nvPr>
        </p:nvSpPr>
        <p:spPr>
          <a:xfrm>
            <a:off x="1924050" y="4191000"/>
            <a:ext cx="9751483" cy="1447800"/>
          </a:xfrm>
        </p:spPr>
        <p:txBody>
          <a:bodyPr/>
          <a:lstStyle>
            <a:lvl1pPr marL="0" indent="0">
              <a:buFontTx/>
              <a:buNone/>
              <a:defRPr/>
            </a:lvl1pPr>
          </a:lstStyle>
          <a:p>
            <a:r>
              <a:rPr lang="en-US"/>
              <a:t>Click to edit Master subtitle style</a:t>
            </a:r>
            <a:endParaRPr lang="en-GB"/>
          </a:p>
        </p:txBody>
      </p:sp>
      <p:sp>
        <p:nvSpPr>
          <p:cNvPr id="4" name="Rectangle 4">
            <a:extLst>
              <a:ext uri="{FF2B5EF4-FFF2-40B4-BE49-F238E27FC236}">
                <a16:creationId xmlns="" xmlns:a16="http://schemas.microsoft.com/office/drawing/2014/main" id="{247F6A23-A1F9-4CEC-BDF7-91739A1B7EC5}"/>
              </a:ext>
            </a:extLst>
          </p:cNvPr>
          <p:cNvSpPr>
            <a:spLocks noGrp="1" noChangeArrowheads="1"/>
          </p:cNvSpPr>
          <p:nvPr>
            <p:ph type="dt" sz="half" idx="10"/>
          </p:nvPr>
        </p:nvSpPr>
        <p:spPr/>
        <p:txBody>
          <a:bodyPr/>
          <a:lstStyle>
            <a:lvl1pPr>
              <a:defRPr/>
            </a:lvl1pPr>
          </a:lstStyle>
          <a:p>
            <a:pPr>
              <a:defRPr/>
            </a:pPr>
            <a:endParaRPr lang="en-GB"/>
          </a:p>
        </p:txBody>
      </p:sp>
      <p:sp>
        <p:nvSpPr>
          <p:cNvPr id="5" name="Rectangle 5">
            <a:extLst>
              <a:ext uri="{FF2B5EF4-FFF2-40B4-BE49-F238E27FC236}">
                <a16:creationId xmlns="" xmlns:a16="http://schemas.microsoft.com/office/drawing/2014/main" id="{EEB98AD1-836F-4C24-9F52-06F0A574601D}"/>
              </a:ext>
            </a:extLst>
          </p:cNvPr>
          <p:cNvSpPr>
            <a:spLocks noGrp="1" noChangeArrowheads="1"/>
          </p:cNvSpPr>
          <p:nvPr>
            <p:ph type="ftr" sz="quarter" idx="11"/>
          </p:nvPr>
        </p:nvSpPr>
        <p:spPr/>
        <p:txBody>
          <a:bodyPr/>
          <a:lstStyle>
            <a:lvl1pPr>
              <a:defRPr/>
            </a:lvl1pPr>
          </a:lstStyle>
          <a:p>
            <a:pPr>
              <a:defRPr/>
            </a:pPr>
            <a:endParaRPr lang="en-GB"/>
          </a:p>
        </p:txBody>
      </p:sp>
      <p:sp>
        <p:nvSpPr>
          <p:cNvPr id="6" name="Rectangle 6">
            <a:extLst>
              <a:ext uri="{FF2B5EF4-FFF2-40B4-BE49-F238E27FC236}">
                <a16:creationId xmlns="" xmlns:a16="http://schemas.microsoft.com/office/drawing/2014/main" id="{4363332C-6DA0-42E4-9A7F-F20B4EE8E130}"/>
              </a:ext>
            </a:extLst>
          </p:cNvPr>
          <p:cNvSpPr>
            <a:spLocks noGrp="1" noChangeArrowheads="1"/>
          </p:cNvSpPr>
          <p:nvPr>
            <p:ph type="sldNum" sz="quarter" idx="12"/>
          </p:nvPr>
        </p:nvSpPr>
        <p:spPr/>
        <p:txBody>
          <a:bodyPr/>
          <a:lstStyle>
            <a:lvl1pPr>
              <a:defRPr/>
            </a:lvl1pPr>
          </a:lstStyle>
          <a:p>
            <a:pPr>
              <a:defRPr/>
            </a:pPr>
            <a:fld id="{5ECB7647-54CA-4163-91F2-C629B2C59FC8}" type="slidenum">
              <a:rPr lang="en-GB"/>
              <a:pPr>
                <a:defRPr/>
              </a:pPr>
              <a:t>‹#›</a:t>
            </a:fld>
            <a:endParaRPr lang="en-GB"/>
          </a:p>
        </p:txBody>
      </p:sp>
    </p:spTree>
    <p:extLst>
      <p:ext uri="{BB962C8B-B14F-4D97-AF65-F5344CB8AC3E}">
        <p14:creationId xmlns:p14="http://schemas.microsoft.com/office/powerpoint/2010/main" val="299441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 xmlns:a16="http://schemas.microsoft.com/office/drawing/2014/main" id="{68A49D97-8136-4581-965C-AC4DAF82811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 xmlns:a16="http://schemas.microsoft.com/office/drawing/2014/main" id="{D02768B4-A9C1-41C2-BD42-F015EB9C71F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 xmlns:a16="http://schemas.microsoft.com/office/drawing/2014/main" id="{5B36FF0F-6906-4F6D-BF0E-BBFA3A69D477}"/>
              </a:ext>
            </a:extLst>
          </p:cNvPr>
          <p:cNvSpPr>
            <a:spLocks noGrp="1" noChangeArrowheads="1"/>
          </p:cNvSpPr>
          <p:nvPr>
            <p:ph type="sldNum" sz="quarter" idx="12"/>
          </p:nvPr>
        </p:nvSpPr>
        <p:spPr>
          <a:ln/>
        </p:spPr>
        <p:txBody>
          <a:bodyPr/>
          <a:lstStyle>
            <a:lvl1pPr>
              <a:defRPr/>
            </a:lvl1pPr>
          </a:lstStyle>
          <a:p>
            <a:pPr>
              <a:defRPr/>
            </a:pPr>
            <a:fld id="{47825078-B601-4AA1-AB7A-2C0AF18FC6C1}" type="slidenum">
              <a:rPr lang="en-GB"/>
              <a:pPr>
                <a:defRPr/>
              </a:pPr>
              <a:t>‹#›</a:t>
            </a:fld>
            <a:endParaRPr lang="en-GB"/>
          </a:p>
        </p:txBody>
      </p:sp>
    </p:spTree>
    <p:extLst>
      <p:ext uri="{BB962C8B-B14F-4D97-AF65-F5344CB8AC3E}">
        <p14:creationId xmlns:p14="http://schemas.microsoft.com/office/powerpoint/2010/main" val="1382430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
        <p:nvSpPr>
          <p:cNvPr id="4" name="Rectangle 4">
            <a:extLst>
              <a:ext uri="{FF2B5EF4-FFF2-40B4-BE49-F238E27FC236}">
                <a16:creationId xmlns="" xmlns:a16="http://schemas.microsoft.com/office/drawing/2014/main" id="{1EFB57D8-AADC-40C6-B2A9-880D835473E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 xmlns:a16="http://schemas.microsoft.com/office/drawing/2014/main" id="{E00F52A6-36F0-4F45-8C7E-86540CD0B8C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 xmlns:a16="http://schemas.microsoft.com/office/drawing/2014/main" id="{3B167B5C-F5A8-4242-8567-D08A9ED60347}"/>
              </a:ext>
            </a:extLst>
          </p:cNvPr>
          <p:cNvSpPr>
            <a:spLocks noGrp="1" noChangeArrowheads="1"/>
          </p:cNvSpPr>
          <p:nvPr>
            <p:ph type="sldNum" sz="quarter" idx="12"/>
          </p:nvPr>
        </p:nvSpPr>
        <p:spPr>
          <a:ln/>
        </p:spPr>
        <p:txBody>
          <a:bodyPr/>
          <a:lstStyle>
            <a:lvl1pPr>
              <a:defRPr/>
            </a:lvl1pPr>
          </a:lstStyle>
          <a:p>
            <a:pPr>
              <a:defRPr/>
            </a:pPr>
            <a:fld id="{1234FF56-760E-47F0-993B-60B41A67B340}" type="slidenum">
              <a:rPr lang="en-GB"/>
              <a:pPr>
                <a:defRPr/>
              </a:pPr>
              <a:t>‹#›</a:t>
            </a:fld>
            <a:endParaRPr lang="en-GB"/>
          </a:p>
        </p:txBody>
      </p:sp>
    </p:spTree>
    <p:extLst>
      <p:ext uri="{BB962C8B-B14F-4D97-AF65-F5344CB8AC3E}">
        <p14:creationId xmlns:p14="http://schemas.microsoft.com/office/powerpoint/2010/main" val="2342033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930402" y="1600203"/>
            <a:ext cx="4773084"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906684" y="1600203"/>
            <a:ext cx="47752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 xmlns:a16="http://schemas.microsoft.com/office/drawing/2014/main" id="{A6E7A137-F6E5-4F08-82B8-9EE4596F5DE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 xmlns:a16="http://schemas.microsoft.com/office/drawing/2014/main" id="{DD38841D-E93A-4749-94EA-85ED49CD538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 xmlns:a16="http://schemas.microsoft.com/office/drawing/2014/main" id="{F9AE1171-D173-4B00-AC01-AF65494E3D58}"/>
              </a:ext>
            </a:extLst>
          </p:cNvPr>
          <p:cNvSpPr>
            <a:spLocks noGrp="1" noChangeArrowheads="1"/>
          </p:cNvSpPr>
          <p:nvPr>
            <p:ph type="sldNum" sz="quarter" idx="12"/>
          </p:nvPr>
        </p:nvSpPr>
        <p:spPr>
          <a:ln/>
        </p:spPr>
        <p:txBody>
          <a:bodyPr/>
          <a:lstStyle>
            <a:lvl1pPr>
              <a:defRPr/>
            </a:lvl1pPr>
          </a:lstStyle>
          <a:p>
            <a:pPr>
              <a:defRPr/>
            </a:pPr>
            <a:fld id="{2F78403F-A3F6-483F-9C41-AB9C8DBAB340}" type="slidenum">
              <a:rPr lang="en-GB"/>
              <a:pPr>
                <a:defRPr/>
              </a:pPr>
              <a:t>‹#›</a:t>
            </a:fld>
            <a:endParaRPr lang="en-GB"/>
          </a:p>
        </p:txBody>
      </p:sp>
    </p:spTree>
    <p:extLst>
      <p:ext uri="{BB962C8B-B14F-4D97-AF65-F5344CB8AC3E}">
        <p14:creationId xmlns:p14="http://schemas.microsoft.com/office/powerpoint/2010/main" val="3902683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E8D520D-4E94-45E6-AB8C-3A0E3406AA6B}"/>
              </a:ext>
            </a:extLst>
          </p:cNvPr>
          <p:cNvSpPr>
            <a:spLocks noGrp="1"/>
          </p:cNvSpPr>
          <p:nvPr>
            <p:ph type="dt" sz="half" idx="10"/>
          </p:nvPr>
        </p:nvSpPr>
        <p:spPr/>
        <p:txBody>
          <a:bodyPr/>
          <a:lstStyle>
            <a:lvl1pPr>
              <a:defRPr/>
            </a:lvl1pPr>
          </a:lstStyle>
          <a:p>
            <a:fld id="{F9523D28-01B3-4B4A-B7F3-10F2627DA955}" type="datetimeFigureOut">
              <a:rPr lang="en-GB" smtClean="0"/>
              <a:t>10/07/2017</a:t>
            </a:fld>
            <a:endParaRPr lang="en-GB"/>
          </a:p>
        </p:txBody>
      </p:sp>
      <p:sp>
        <p:nvSpPr>
          <p:cNvPr id="5" name="Footer Placeholder 4">
            <a:extLst>
              <a:ext uri="{FF2B5EF4-FFF2-40B4-BE49-F238E27FC236}">
                <a16:creationId xmlns="" xmlns:a16="http://schemas.microsoft.com/office/drawing/2014/main" id="{2CE0B93B-57A3-4AAC-BDE5-122D57C21488}"/>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 xmlns:a16="http://schemas.microsoft.com/office/drawing/2014/main" id="{9D24AF21-177F-4090-A0EE-2D67BDED783E}"/>
              </a:ext>
            </a:extLst>
          </p:cNvPr>
          <p:cNvSpPr>
            <a:spLocks noGrp="1"/>
          </p:cNvSpPr>
          <p:nvPr>
            <p:ph type="sldNum" sz="quarter" idx="12"/>
          </p:nvPr>
        </p:nvSpPr>
        <p:spPr/>
        <p:txBody>
          <a:bodyPr/>
          <a:lstStyle>
            <a:lvl1pPr>
              <a:defRPr/>
            </a:lvl1pPr>
          </a:lstStyle>
          <a:p>
            <a:fld id="{9C54ADC8-BCA0-480C-993E-136DD689EBDC}" type="slidenum">
              <a:rPr lang="en-GB" smtClean="0"/>
              <a:t>‹#›</a:t>
            </a:fld>
            <a:endParaRPr lang="en-GB"/>
          </a:p>
        </p:txBody>
      </p:sp>
    </p:spTree>
    <p:extLst>
      <p:ext uri="{BB962C8B-B14F-4D97-AF65-F5344CB8AC3E}">
        <p14:creationId xmlns:p14="http://schemas.microsoft.com/office/powerpoint/2010/main" val="1879030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 xmlns:a16="http://schemas.microsoft.com/office/drawing/2014/main" id="{19BFD6DB-211C-426E-8FAD-F1E1FFC0C47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 xmlns:a16="http://schemas.microsoft.com/office/drawing/2014/main" id="{8165FC67-ABD2-4198-9FED-6AC5E6F18BC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 xmlns:a16="http://schemas.microsoft.com/office/drawing/2014/main" id="{AB84D125-64A9-4FCB-8174-227F0BE617B1}"/>
              </a:ext>
            </a:extLst>
          </p:cNvPr>
          <p:cNvSpPr>
            <a:spLocks noGrp="1" noChangeArrowheads="1"/>
          </p:cNvSpPr>
          <p:nvPr>
            <p:ph type="sldNum" sz="quarter" idx="12"/>
          </p:nvPr>
        </p:nvSpPr>
        <p:spPr>
          <a:ln/>
        </p:spPr>
        <p:txBody>
          <a:bodyPr/>
          <a:lstStyle>
            <a:lvl1pPr>
              <a:defRPr/>
            </a:lvl1pPr>
          </a:lstStyle>
          <a:p>
            <a:pPr>
              <a:defRPr/>
            </a:pPr>
            <a:fld id="{0BF00602-4549-4E99-8728-A6E053788C23}" type="slidenum">
              <a:rPr lang="en-GB"/>
              <a:pPr>
                <a:defRPr/>
              </a:pPr>
              <a:t>‹#›</a:t>
            </a:fld>
            <a:endParaRPr lang="en-GB"/>
          </a:p>
        </p:txBody>
      </p:sp>
    </p:spTree>
    <p:extLst>
      <p:ext uri="{BB962C8B-B14F-4D97-AF65-F5344CB8AC3E}">
        <p14:creationId xmlns:p14="http://schemas.microsoft.com/office/powerpoint/2010/main" val="527453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 xmlns:a16="http://schemas.microsoft.com/office/drawing/2014/main" id="{B3BC3D91-CBC2-4F15-8062-03CE148E25E4}"/>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 xmlns:a16="http://schemas.microsoft.com/office/drawing/2014/main" id="{A39C7DFC-E28F-494C-A0EB-6F73C234402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 xmlns:a16="http://schemas.microsoft.com/office/drawing/2014/main" id="{A3DD0146-853C-4BA6-8196-21D569CCD640}"/>
              </a:ext>
            </a:extLst>
          </p:cNvPr>
          <p:cNvSpPr>
            <a:spLocks noGrp="1" noChangeArrowheads="1"/>
          </p:cNvSpPr>
          <p:nvPr>
            <p:ph type="sldNum" sz="quarter" idx="12"/>
          </p:nvPr>
        </p:nvSpPr>
        <p:spPr>
          <a:ln/>
        </p:spPr>
        <p:txBody>
          <a:bodyPr/>
          <a:lstStyle>
            <a:lvl1pPr>
              <a:defRPr/>
            </a:lvl1pPr>
          </a:lstStyle>
          <a:p>
            <a:pPr>
              <a:defRPr/>
            </a:pPr>
            <a:fld id="{633CA0DE-E3DE-491F-B837-640E4C6AE133}" type="slidenum">
              <a:rPr lang="en-GB"/>
              <a:pPr>
                <a:defRPr/>
              </a:pPr>
              <a:t>‹#›</a:t>
            </a:fld>
            <a:endParaRPr lang="en-GB"/>
          </a:p>
        </p:txBody>
      </p:sp>
    </p:spTree>
    <p:extLst>
      <p:ext uri="{BB962C8B-B14F-4D97-AF65-F5344CB8AC3E}">
        <p14:creationId xmlns:p14="http://schemas.microsoft.com/office/powerpoint/2010/main" val="3011119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2BA6B677-7249-4F2F-BDA4-6C3E705DDA5C}"/>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 xmlns:a16="http://schemas.microsoft.com/office/drawing/2014/main" id="{B3185BDE-7258-4A81-A796-A3471E9737F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 xmlns:a16="http://schemas.microsoft.com/office/drawing/2014/main" id="{63802BF4-61F2-42B0-BB58-8DF205F4C094}"/>
              </a:ext>
            </a:extLst>
          </p:cNvPr>
          <p:cNvSpPr>
            <a:spLocks noGrp="1" noChangeArrowheads="1"/>
          </p:cNvSpPr>
          <p:nvPr>
            <p:ph type="sldNum" sz="quarter" idx="12"/>
          </p:nvPr>
        </p:nvSpPr>
        <p:spPr>
          <a:ln/>
        </p:spPr>
        <p:txBody>
          <a:bodyPr/>
          <a:lstStyle>
            <a:lvl1pPr>
              <a:defRPr/>
            </a:lvl1pPr>
          </a:lstStyle>
          <a:p>
            <a:pPr>
              <a:defRPr/>
            </a:pPr>
            <a:fld id="{DFCD3562-C0D0-4097-A1CF-CE4E8934B3F6}" type="slidenum">
              <a:rPr lang="en-GB"/>
              <a:pPr>
                <a:defRPr/>
              </a:pPr>
              <a:t>‹#›</a:t>
            </a:fld>
            <a:endParaRPr lang="en-GB"/>
          </a:p>
        </p:txBody>
      </p:sp>
    </p:spTree>
    <p:extLst>
      <p:ext uri="{BB962C8B-B14F-4D97-AF65-F5344CB8AC3E}">
        <p14:creationId xmlns:p14="http://schemas.microsoft.com/office/powerpoint/2010/main" val="3884751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Rectangle 4">
            <a:extLst>
              <a:ext uri="{FF2B5EF4-FFF2-40B4-BE49-F238E27FC236}">
                <a16:creationId xmlns="" xmlns:a16="http://schemas.microsoft.com/office/drawing/2014/main" id="{15FFBC4F-FF38-4095-A36D-BC2FE34E0746}"/>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 xmlns:a16="http://schemas.microsoft.com/office/drawing/2014/main" id="{1986DC91-162B-41B1-ACE3-C8228CB7820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 xmlns:a16="http://schemas.microsoft.com/office/drawing/2014/main" id="{853EE9C1-F2A7-434A-BC00-FA1C77A254ED}"/>
              </a:ext>
            </a:extLst>
          </p:cNvPr>
          <p:cNvSpPr>
            <a:spLocks noGrp="1" noChangeArrowheads="1"/>
          </p:cNvSpPr>
          <p:nvPr>
            <p:ph type="sldNum" sz="quarter" idx="12"/>
          </p:nvPr>
        </p:nvSpPr>
        <p:spPr>
          <a:ln/>
        </p:spPr>
        <p:txBody>
          <a:bodyPr/>
          <a:lstStyle>
            <a:lvl1pPr>
              <a:defRPr/>
            </a:lvl1pPr>
          </a:lstStyle>
          <a:p>
            <a:pPr>
              <a:defRPr/>
            </a:pPr>
            <a:fld id="{0FADE2B9-44C2-4079-970D-1CD52314374F}" type="slidenum">
              <a:rPr lang="en-GB"/>
              <a:pPr>
                <a:defRPr/>
              </a:pPr>
              <a:t>‹#›</a:t>
            </a:fld>
            <a:endParaRPr lang="en-GB"/>
          </a:p>
        </p:txBody>
      </p:sp>
    </p:spTree>
    <p:extLst>
      <p:ext uri="{BB962C8B-B14F-4D97-AF65-F5344CB8AC3E}">
        <p14:creationId xmlns:p14="http://schemas.microsoft.com/office/powerpoint/2010/main" val="30949286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Rectangle 4">
            <a:extLst>
              <a:ext uri="{FF2B5EF4-FFF2-40B4-BE49-F238E27FC236}">
                <a16:creationId xmlns="" xmlns:a16="http://schemas.microsoft.com/office/drawing/2014/main" id="{389864D9-412B-4F53-86CC-195AD1EBA5D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 xmlns:a16="http://schemas.microsoft.com/office/drawing/2014/main" id="{0CA7B8FA-4802-4B6B-A8FC-D1D25E10E12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 xmlns:a16="http://schemas.microsoft.com/office/drawing/2014/main" id="{B9983E9C-CF8C-4DEA-B46A-F84D05043338}"/>
              </a:ext>
            </a:extLst>
          </p:cNvPr>
          <p:cNvSpPr>
            <a:spLocks noGrp="1" noChangeArrowheads="1"/>
          </p:cNvSpPr>
          <p:nvPr>
            <p:ph type="sldNum" sz="quarter" idx="12"/>
          </p:nvPr>
        </p:nvSpPr>
        <p:spPr>
          <a:ln/>
        </p:spPr>
        <p:txBody>
          <a:bodyPr/>
          <a:lstStyle>
            <a:lvl1pPr>
              <a:defRPr/>
            </a:lvl1pPr>
          </a:lstStyle>
          <a:p>
            <a:pPr>
              <a:defRPr/>
            </a:pPr>
            <a:fld id="{C549F98F-F0CA-4773-B714-7645E164D063}" type="slidenum">
              <a:rPr lang="en-GB"/>
              <a:pPr>
                <a:defRPr/>
              </a:pPr>
              <a:t>‹#›</a:t>
            </a:fld>
            <a:endParaRPr lang="en-GB"/>
          </a:p>
        </p:txBody>
      </p:sp>
    </p:spTree>
    <p:extLst>
      <p:ext uri="{BB962C8B-B14F-4D97-AF65-F5344CB8AC3E}">
        <p14:creationId xmlns:p14="http://schemas.microsoft.com/office/powerpoint/2010/main" val="3154692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 xmlns:a16="http://schemas.microsoft.com/office/drawing/2014/main" id="{8D339FBA-449D-4284-A823-E7BDF2BCD8D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 xmlns:a16="http://schemas.microsoft.com/office/drawing/2014/main" id="{5A8EF4CC-9E98-4553-9A7B-68AC9AE3D60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 xmlns:a16="http://schemas.microsoft.com/office/drawing/2014/main" id="{30BAB2D5-3EB2-475B-857A-EDF92BA95120}"/>
              </a:ext>
            </a:extLst>
          </p:cNvPr>
          <p:cNvSpPr>
            <a:spLocks noGrp="1" noChangeArrowheads="1"/>
          </p:cNvSpPr>
          <p:nvPr>
            <p:ph type="sldNum" sz="quarter" idx="12"/>
          </p:nvPr>
        </p:nvSpPr>
        <p:spPr>
          <a:ln/>
        </p:spPr>
        <p:txBody>
          <a:bodyPr/>
          <a:lstStyle>
            <a:lvl1pPr>
              <a:defRPr/>
            </a:lvl1pPr>
          </a:lstStyle>
          <a:p>
            <a:pPr>
              <a:defRPr/>
            </a:pPr>
            <a:fld id="{B0F9F842-D712-48F6-80DD-C50F85C5AA9D}" type="slidenum">
              <a:rPr lang="en-GB"/>
              <a:pPr>
                <a:defRPr/>
              </a:pPr>
              <a:t>‹#›</a:t>
            </a:fld>
            <a:endParaRPr lang="en-GB"/>
          </a:p>
        </p:txBody>
      </p:sp>
    </p:spTree>
    <p:extLst>
      <p:ext uri="{BB962C8B-B14F-4D97-AF65-F5344CB8AC3E}">
        <p14:creationId xmlns:p14="http://schemas.microsoft.com/office/powerpoint/2010/main" val="26537500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45602" y="274641"/>
            <a:ext cx="2436284"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930400" y="274641"/>
            <a:ext cx="71120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 xmlns:a16="http://schemas.microsoft.com/office/drawing/2014/main" id="{999C8982-DE5C-499E-920C-C6389B6B29C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 xmlns:a16="http://schemas.microsoft.com/office/drawing/2014/main" id="{DF157B08-9DC7-4E4E-AADC-D3684CD681C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 xmlns:a16="http://schemas.microsoft.com/office/drawing/2014/main" id="{68ACFF25-7D57-452E-944D-9C5D65F6EB1A}"/>
              </a:ext>
            </a:extLst>
          </p:cNvPr>
          <p:cNvSpPr>
            <a:spLocks noGrp="1" noChangeArrowheads="1"/>
          </p:cNvSpPr>
          <p:nvPr>
            <p:ph type="sldNum" sz="quarter" idx="12"/>
          </p:nvPr>
        </p:nvSpPr>
        <p:spPr>
          <a:ln/>
        </p:spPr>
        <p:txBody>
          <a:bodyPr/>
          <a:lstStyle>
            <a:lvl1pPr>
              <a:defRPr/>
            </a:lvl1pPr>
          </a:lstStyle>
          <a:p>
            <a:pPr>
              <a:defRPr/>
            </a:pPr>
            <a:fld id="{A285E15A-EFCB-41FA-8BE7-66E6D2EACDCA}" type="slidenum">
              <a:rPr lang="en-GB"/>
              <a:pPr>
                <a:defRPr/>
              </a:pPr>
              <a:t>‹#›</a:t>
            </a:fld>
            <a:endParaRPr lang="en-GB"/>
          </a:p>
        </p:txBody>
      </p:sp>
    </p:spTree>
    <p:extLst>
      <p:ext uri="{BB962C8B-B14F-4D97-AF65-F5344CB8AC3E}">
        <p14:creationId xmlns:p14="http://schemas.microsoft.com/office/powerpoint/2010/main" val="1339830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F927E7BC-A0AB-460B-9BAF-267AEFFD5904}"/>
              </a:ext>
            </a:extLst>
          </p:cNvPr>
          <p:cNvSpPr>
            <a:spLocks noGrp="1"/>
          </p:cNvSpPr>
          <p:nvPr>
            <p:ph type="dt" sz="half" idx="10"/>
          </p:nvPr>
        </p:nvSpPr>
        <p:spPr/>
        <p:txBody>
          <a:bodyPr/>
          <a:lstStyle>
            <a:lvl1pPr>
              <a:defRPr/>
            </a:lvl1pPr>
          </a:lstStyle>
          <a:p>
            <a:fld id="{F9523D28-01B3-4B4A-B7F3-10F2627DA955}" type="datetimeFigureOut">
              <a:rPr lang="en-GB" smtClean="0"/>
              <a:t>10/07/2017</a:t>
            </a:fld>
            <a:endParaRPr lang="en-GB"/>
          </a:p>
        </p:txBody>
      </p:sp>
      <p:sp>
        <p:nvSpPr>
          <p:cNvPr id="5" name="Footer Placeholder 4">
            <a:extLst>
              <a:ext uri="{FF2B5EF4-FFF2-40B4-BE49-F238E27FC236}">
                <a16:creationId xmlns="" xmlns:a16="http://schemas.microsoft.com/office/drawing/2014/main" id="{D08D59D4-3283-40FC-B383-C574B13C494D}"/>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 xmlns:a16="http://schemas.microsoft.com/office/drawing/2014/main" id="{7C00C786-C471-4A19-A35B-0A729CAEFC1B}"/>
              </a:ext>
            </a:extLst>
          </p:cNvPr>
          <p:cNvSpPr>
            <a:spLocks noGrp="1"/>
          </p:cNvSpPr>
          <p:nvPr>
            <p:ph type="sldNum" sz="quarter" idx="12"/>
          </p:nvPr>
        </p:nvSpPr>
        <p:spPr/>
        <p:txBody>
          <a:bodyPr/>
          <a:lstStyle>
            <a:lvl1pPr>
              <a:defRPr/>
            </a:lvl1pPr>
          </a:lstStyle>
          <a:p>
            <a:fld id="{9C54ADC8-BCA0-480C-993E-136DD689EBDC}" type="slidenum">
              <a:rPr lang="en-GB" smtClean="0"/>
              <a:t>‹#›</a:t>
            </a:fld>
            <a:endParaRPr lang="en-GB"/>
          </a:p>
        </p:txBody>
      </p:sp>
    </p:spTree>
    <p:extLst>
      <p:ext uri="{BB962C8B-B14F-4D97-AF65-F5344CB8AC3E}">
        <p14:creationId xmlns:p14="http://schemas.microsoft.com/office/powerpoint/2010/main" val="3259535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 xmlns:a16="http://schemas.microsoft.com/office/drawing/2014/main" id="{48D5A354-446C-413D-B7E0-E4A2670C6414}"/>
              </a:ext>
            </a:extLst>
          </p:cNvPr>
          <p:cNvSpPr>
            <a:spLocks noGrp="1"/>
          </p:cNvSpPr>
          <p:nvPr>
            <p:ph type="dt" sz="half" idx="10"/>
          </p:nvPr>
        </p:nvSpPr>
        <p:spPr/>
        <p:txBody>
          <a:bodyPr/>
          <a:lstStyle>
            <a:lvl1pPr>
              <a:defRPr/>
            </a:lvl1pPr>
          </a:lstStyle>
          <a:p>
            <a:fld id="{F9523D28-01B3-4B4A-B7F3-10F2627DA955}" type="datetimeFigureOut">
              <a:rPr lang="en-GB" smtClean="0"/>
              <a:t>10/07/2017</a:t>
            </a:fld>
            <a:endParaRPr lang="en-GB"/>
          </a:p>
        </p:txBody>
      </p:sp>
      <p:sp>
        <p:nvSpPr>
          <p:cNvPr id="6" name="Footer Placeholder 4">
            <a:extLst>
              <a:ext uri="{FF2B5EF4-FFF2-40B4-BE49-F238E27FC236}">
                <a16:creationId xmlns="" xmlns:a16="http://schemas.microsoft.com/office/drawing/2014/main" id="{06CB37CE-68D5-43D0-AEEF-24C5F906FEA7}"/>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 xmlns:a16="http://schemas.microsoft.com/office/drawing/2014/main" id="{CB855B70-EFA7-4C9D-989F-572D3D2269D0}"/>
              </a:ext>
            </a:extLst>
          </p:cNvPr>
          <p:cNvSpPr>
            <a:spLocks noGrp="1"/>
          </p:cNvSpPr>
          <p:nvPr>
            <p:ph type="sldNum" sz="quarter" idx="12"/>
          </p:nvPr>
        </p:nvSpPr>
        <p:spPr/>
        <p:txBody>
          <a:bodyPr/>
          <a:lstStyle>
            <a:lvl1pPr>
              <a:defRPr/>
            </a:lvl1pPr>
          </a:lstStyle>
          <a:p>
            <a:fld id="{9C54ADC8-BCA0-480C-993E-136DD689EBDC}" type="slidenum">
              <a:rPr lang="en-GB" smtClean="0"/>
              <a:t>‹#›</a:t>
            </a:fld>
            <a:endParaRPr lang="en-GB"/>
          </a:p>
        </p:txBody>
      </p:sp>
    </p:spTree>
    <p:extLst>
      <p:ext uri="{BB962C8B-B14F-4D97-AF65-F5344CB8AC3E}">
        <p14:creationId xmlns:p14="http://schemas.microsoft.com/office/powerpoint/2010/main" val="1842209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 xmlns:a16="http://schemas.microsoft.com/office/drawing/2014/main" id="{F7B53EF8-1456-4890-91E1-2217040C6C3B}"/>
              </a:ext>
            </a:extLst>
          </p:cNvPr>
          <p:cNvSpPr>
            <a:spLocks noGrp="1"/>
          </p:cNvSpPr>
          <p:nvPr>
            <p:ph type="dt" sz="half" idx="10"/>
          </p:nvPr>
        </p:nvSpPr>
        <p:spPr/>
        <p:txBody>
          <a:bodyPr/>
          <a:lstStyle>
            <a:lvl1pPr>
              <a:defRPr/>
            </a:lvl1pPr>
          </a:lstStyle>
          <a:p>
            <a:fld id="{F9523D28-01B3-4B4A-B7F3-10F2627DA955}" type="datetimeFigureOut">
              <a:rPr lang="en-GB" smtClean="0"/>
              <a:t>10/07/2017</a:t>
            </a:fld>
            <a:endParaRPr lang="en-GB"/>
          </a:p>
        </p:txBody>
      </p:sp>
      <p:sp>
        <p:nvSpPr>
          <p:cNvPr id="8" name="Footer Placeholder 4">
            <a:extLst>
              <a:ext uri="{FF2B5EF4-FFF2-40B4-BE49-F238E27FC236}">
                <a16:creationId xmlns="" xmlns:a16="http://schemas.microsoft.com/office/drawing/2014/main" id="{757BFD5E-83C7-4BAC-B0B7-B801D3D0789D}"/>
              </a:ext>
            </a:extLst>
          </p:cNvPr>
          <p:cNvSpPr>
            <a:spLocks noGrp="1"/>
          </p:cNvSpPr>
          <p:nvPr>
            <p:ph type="ftr" sz="quarter" idx="11"/>
          </p:nvPr>
        </p:nvSpPr>
        <p:spPr/>
        <p:txBody>
          <a:bodyPr/>
          <a:lstStyle>
            <a:lvl1pPr>
              <a:defRPr/>
            </a:lvl1pPr>
          </a:lstStyle>
          <a:p>
            <a:endParaRPr lang="en-GB"/>
          </a:p>
        </p:txBody>
      </p:sp>
      <p:sp>
        <p:nvSpPr>
          <p:cNvPr id="9" name="Slide Number Placeholder 5">
            <a:extLst>
              <a:ext uri="{FF2B5EF4-FFF2-40B4-BE49-F238E27FC236}">
                <a16:creationId xmlns="" xmlns:a16="http://schemas.microsoft.com/office/drawing/2014/main" id="{BDBE7504-E016-403B-AAF1-BAE394ABFD62}"/>
              </a:ext>
            </a:extLst>
          </p:cNvPr>
          <p:cNvSpPr>
            <a:spLocks noGrp="1"/>
          </p:cNvSpPr>
          <p:nvPr>
            <p:ph type="sldNum" sz="quarter" idx="12"/>
          </p:nvPr>
        </p:nvSpPr>
        <p:spPr/>
        <p:txBody>
          <a:bodyPr/>
          <a:lstStyle>
            <a:lvl1pPr>
              <a:defRPr/>
            </a:lvl1pPr>
          </a:lstStyle>
          <a:p>
            <a:fld id="{9C54ADC8-BCA0-480C-993E-136DD689EBDC}" type="slidenum">
              <a:rPr lang="en-GB" smtClean="0"/>
              <a:t>‹#›</a:t>
            </a:fld>
            <a:endParaRPr lang="en-GB"/>
          </a:p>
        </p:txBody>
      </p:sp>
    </p:spTree>
    <p:extLst>
      <p:ext uri="{BB962C8B-B14F-4D97-AF65-F5344CB8AC3E}">
        <p14:creationId xmlns:p14="http://schemas.microsoft.com/office/powerpoint/2010/main" val="224890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 xmlns:a16="http://schemas.microsoft.com/office/drawing/2014/main" id="{89D32B22-57DB-4DAB-9081-D9C5EA22266D}"/>
              </a:ext>
            </a:extLst>
          </p:cNvPr>
          <p:cNvSpPr>
            <a:spLocks noGrp="1"/>
          </p:cNvSpPr>
          <p:nvPr>
            <p:ph type="dt" sz="half" idx="10"/>
          </p:nvPr>
        </p:nvSpPr>
        <p:spPr/>
        <p:txBody>
          <a:bodyPr/>
          <a:lstStyle>
            <a:lvl1pPr>
              <a:defRPr/>
            </a:lvl1pPr>
          </a:lstStyle>
          <a:p>
            <a:fld id="{F9523D28-01B3-4B4A-B7F3-10F2627DA955}" type="datetimeFigureOut">
              <a:rPr lang="en-GB" smtClean="0"/>
              <a:t>10/07/2017</a:t>
            </a:fld>
            <a:endParaRPr lang="en-GB"/>
          </a:p>
        </p:txBody>
      </p:sp>
      <p:sp>
        <p:nvSpPr>
          <p:cNvPr id="4" name="Footer Placeholder 4">
            <a:extLst>
              <a:ext uri="{FF2B5EF4-FFF2-40B4-BE49-F238E27FC236}">
                <a16:creationId xmlns="" xmlns:a16="http://schemas.microsoft.com/office/drawing/2014/main" id="{D8696153-C545-4A0F-B049-A0CBB9F9CDFF}"/>
              </a:ext>
            </a:extLst>
          </p:cNvPr>
          <p:cNvSpPr>
            <a:spLocks noGrp="1"/>
          </p:cNvSpPr>
          <p:nvPr>
            <p:ph type="ftr" sz="quarter" idx="11"/>
          </p:nvPr>
        </p:nvSpPr>
        <p:spPr/>
        <p:txBody>
          <a:bodyPr/>
          <a:lstStyle>
            <a:lvl1pPr>
              <a:defRPr/>
            </a:lvl1pPr>
          </a:lstStyle>
          <a:p>
            <a:endParaRPr lang="en-GB"/>
          </a:p>
        </p:txBody>
      </p:sp>
      <p:sp>
        <p:nvSpPr>
          <p:cNvPr id="5" name="Slide Number Placeholder 5">
            <a:extLst>
              <a:ext uri="{FF2B5EF4-FFF2-40B4-BE49-F238E27FC236}">
                <a16:creationId xmlns="" xmlns:a16="http://schemas.microsoft.com/office/drawing/2014/main" id="{18468949-4BC3-404D-8F42-22624BF455DE}"/>
              </a:ext>
            </a:extLst>
          </p:cNvPr>
          <p:cNvSpPr>
            <a:spLocks noGrp="1"/>
          </p:cNvSpPr>
          <p:nvPr>
            <p:ph type="sldNum" sz="quarter" idx="12"/>
          </p:nvPr>
        </p:nvSpPr>
        <p:spPr/>
        <p:txBody>
          <a:bodyPr/>
          <a:lstStyle>
            <a:lvl1pPr>
              <a:defRPr/>
            </a:lvl1pPr>
          </a:lstStyle>
          <a:p>
            <a:fld id="{9C54ADC8-BCA0-480C-993E-136DD689EBDC}" type="slidenum">
              <a:rPr lang="en-GB" smtClean="0"/>
              <a:t>‹#›</a:t>
            </a:fld>
            <a:endParaRPr lang="en-GB"/>
          </a:p>
        </p:txBody>
      </p:sp>
    </p:spTree>
    <p:extLst>
      <p:ext uri="{BB962C8B-B14F-4D97-AF65-F5344CB8AC3E}">
        <p14:creationId xmlns:p14="http://schemas.microsoft.com/office/powerpoint/2010/main" val="3783028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675438FD-1C33-489A-AFEF-F219B9C6EE80}"/>
              </a:ext>
            </a:extLst>
          </p:cNvPr>
          <p:cNvSpPr>
            <a:spLocks noGrp="1"/>
          </p:cNvSpPr>
          <p:nvPr>
            <p:ph type="dt" sz="half" idx="10"/>
          </p:nvPr>
        </p:nvSpPr>
        <p:spPr/>
        <p:txBody>
          <a:bodyPr/>
          <a:lstStyle>
            <a:lvl1pPr>
              <a:defRPr/>
            </a:lvl1pPr>
          </a:lstStyle>
          <a:p>
            <a:fld id="{F9523D28-01B3-4B4A-B7F3-10F2627DA955}" type="datetimeFigureOut">
              <a:rPr lang="en-GB" smtClean="0"/>
              <a:t>10/07/2017</a:t>
            </a:fld>
            <a:endParaRPr lang="en-GB"/>
          </a:p>
        </p:txBody>
      </p:sp>
      <p:sp>
        <p:nvSpPr>
          <p:cNvPr id="3" name="Footer Placeholder 4">
            <a:extLst>
              <a:ext uri="{FF2B5EF4-FFF2-40B4-BE49-F238E27FC236}">
                <a16:creationId xmlns="" xmlns:a16="http://schemas.microsoft.com/office/drawing/2014/main" id="{018A78A3-E653-4859-9A17-D61E074B0DF0}"/>
              </a:ext>
            </a:extLst>
          </p:cNvPr>
          <p:cNvSpPr>
            <a:spLocks noGrp="1"/>
          </p:cNvSpPr>
          <p:nvPr>
            <p:ph type="ftr" sz="quarter" idx="11"/>
          </p:nvPr>
        </p:nvSpPr>
        <p:spPr/>
        <p:txBody>
          <a:bodyPr/>
          <a:lstStyle>
            <a:lvl1pPr>
              <a:defRPr/>
            </a:lvl1pPr>
          </a:lstStyle>
          <a:p>
            <a:endParaRPr lang="en-GB"/>
          </a:p>
        </p:txBody>
      </p:sp>
      <p:sp>
        <p:nvSpPr>
          <p:cNvPr id="4" name="Slide Number Placeholder 5">
            <a:extLst>
              <a:ext uri="{FF2B5EF4-FFF2-40B4-BE49-F238E27FC236}">
                <a16:creationId xmlns="" xmlns:a16="http://schemas.microsoft.com/office/drawing/2014/main" id="{E2197740-1E0F-4C3C-A8E9-F8CF69B74108}"/>
              </a:ext>
            </a:extLst>
          </p:cNvPr>
          <p:cNvSpPr>
            <a:spLocks noGrp="1"/>
          </p:cNvSpPr>
          <p:nvPr>
            <p:ph type="sldNum" sz="quarter" idx="12"/>
          </p:nvPr>
        </p:nvSpPr>
        <p:spPr/>
        <p:txBody>
          <a:bodyPr/>
          <a:lstStyle>
            <a:lvl1pPr>
              <a:defRPr/>
            </a:lvl1pPr>
          </a:lstStyle>
          <a:p>
            <a:fld id="{9C54ADC8-BCA0-480C-993E-136DD689EBDC}" type="slidenum">
              <a:rPr lang="en-GB" smtClean="0"/>
              <a:t>‹#›</a:t>
            </a:fld>
            <a:endParaRPr lang="en-GB"/>
          </a:p>
        </p:txBody>
      </p:sp>
    </p:spTree>
    <p:extLst>
      <p:ext uri="{BB962C8B-B14F-4D97-AF65-F5344CB8AC3E}">
        <p14:creationId xmlns:p14="http://schemas.microsoft.com/office/powerpoint/2010/main" val="2234620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3">
            <a:extLst>
              <a:ext uri="{FF2B5EF4-FFF2-40B4-BE49-F238E27FC236}">
                <a16:creationId xmlns="" xmlns:a16="http://schemas.microsoft.com/office/drawing/2014/main" id="{C33C0C7E-A9D0-41DE-B46C-573A8034988E}"/>
              </a:ext>
            </a:extLst>
          </p:cNvPr>
          <p:cNvSpPr>
            <a:spLocks noGrp="1"/>
          </p:cNvSpPr>
          <p:nvPr>
            <p:ph type="dt" sz="half" idx="10"/>
          </p:nvPr>
        </p:nvSpPr>
        <p:spPr/>
        <p:txBody>
          <a:bodyPr/>
          <a:lstStyle>
            <a:lvl1pPr>
              <a:defRPr/>
            </a:lvl1pPr>
          </a:lstStyle>
          <a:p>
            <a:fld id="{F9523D28-01B3-4B4A-B7F3-10F2627DA955}" type="datetimeFigureOut">
              <a:rPr lang="en-GB" smtClean="0"/>
              <a:t>10/07/2017</a:t>
            </a:fld>
            <a:endParaRPr lang="en-GB"/>
          </a:p>
        </p:txBody>
      </p:sp>
      <p:sp>
        <p:nvSpPr>
          <p:cNvPr id="6" name="Footer Placeholder 4">
            <a:extLst>
              <a:ext uri="{FF2B5EF4-FFF2-40B4-BE49-F238E27FC236}">
                <a16:creationId xmlns="" xmlns:a16="http://schemas.microsoft.com/office/drawing/2014/main" id="{CD01C45B-1F3D-4FC2-889E-ADA9F0A22E34}"/>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 xmlns:a16="http://schemas.microsoft.com/office/drawing/2014/main" id="{82C09166-1AE9-4F74-BA20-5355765B6455}"/>
              </a:ext>
            </a:extLst>
          </p:cNvPr>
          <p:cNvSpPr>
            <a:spLocks noGrp="1"/>
          </p:cNvSpPr>
          <p:nvPr>
            <p:ph type="sldNum" sz="quarter" idx="12"/>
          </p:nvPr>
        </p:nvSpPr>
        <p:spPr/>
        <p:txBody>
          <a:bodyPr/>
          <a:lstStyle>
            <a:lvl1pPr>
              <a:defRPr/>
            </a:lvl1pPr>
          </a:lstStyle>
          <a:p>
            <a:fld id="{9C54ADC8-BCA0-480C-993E-136DD689EBDC}" type="slidenum">
              <a:rPr lang="en-GB" smtClean="0"/>
              <a:t>‹#›</a:t>
            </a:fld>
            <a:endParaRPr lang="en-GB"/>
          </a:p>
        </p:txBody>
      </p:sp>
    </p:spTree>
    <p:extLst>
      <p:ext uri="{BB962C8B-B14F-4D97-AF65-F5344CB8AC3E}">
        <p14:creationId xmlns:p14="http://schemas.microsoft.com/office/powerpoint/2010/main" val="124682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3">
            <a:extLst>
              <a:ext uri="{FF2B5EF4-FFF2-40B4-BE49-F238E27FC236}">
                <a16:creationId xmlns="" xmlns:a16="http://schemas.microsoft.com/office/drawing/2014/main" id="{67095D3F-9CEF-451C-923B-5DA4C48413E0}"/>
              </a:ext>
            </a:extLst>
          </p:cNvPr>
          <p:cNvSpPr>
            <a:spLocks noGrp="1"/>
          </p:cNvSpPr>
          <p:nvPr>
            <p:ph type="dt" sz="half" idx="10"/>
          </p:nvPr>
        </p:nvSpPr>
        <p:spPr/>
        <p:txBody>
          <a:bodyPr/>
          <a:lstStyle>
            <a:lvl1pPr>
              <a:defRPr/>
            </a:lvl1pPr>
          </a:lstStyle>
          <a:p>
            <a:fld id="{F9523D28-01B3-4B4A-B7F3-10F2627DA955}" type="datetimeFigureOut">
              <a:rPr lang="en-GB" smtClean="0"/>
              <a:t>10/07/2017</a:t>
            </a:fld>
            <a:endParaRPr lang="en-GB"/>
          </a:p>
        </p:txBody>
      </p:sp>
      <p:sp>
        <p:nvSpPr>
          <p:cNvPr id="6" name="Footer Placeholder 4">
            <a:extLst>
              <a:ext uri="{FF2B5EF4-FFF2-40B4-BE49-F238E27FC236}">
                <a16:creationId xmlns="" xmlns:a16="http://schemas.microsoft.com/office/drawing/2014/main" id="{0D429B5C-FA58-41A4-A84C-D70DC594A951}"/>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 xmlns:a16="http://schemas.microsoft.com/office/drawing/2014/main" id="{FE90F0EA-625D-47AD-91BA-ADF00915604D}"/>
              </a:ext>
            </a:extLst>
          </p:cNvPr>
          <p:cNvSpPr>
            <a:spLocks noGrp="1"/>
          </p:cNvSpPr>
          <p:nvPr>
            <p:ph type="sldNum" sz="quarter" idx="12"/>
          </p:nvPr>
        </p:nvSpPr>
        <p:spPr/>
        <p:txBody>
          <a:bodyPr/>
          <a:lstStyle>
            <a:lvl1pPr>
              <a:defRPr/>
            </a:lvl1pPr>
          </a:lstStyle>
          <a:p>
            <a:fld id="{9C54ADC8-BCA0-480C-993E-136DD689EBDC}" type="slidenum">
              <a:rPr lang="en-GB" smtClean="0"/>
              <a:t>‹#›</a:t>
            </a:fld>
            <a:endParaRPr lang="en-GB"/>
          </a:p>
        </p:txBody>
      </p:sp>
    </p:spTree>
    <p:extLst>
      <p:ext uri="{BB962C8B-B14F-4D97-AF65-F5344CB8AC3E}">
        <p14:creationId xmlns:p14="http://schemas.microsoft.com/office/powerpoint/2010/main" val="2223540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3316B805-5B6A-44BC-ABDF-1E746873E656}"/>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 xmlns:a16="http://schemas.microsoft.com/office/drawing/2014/main" id="{84A30B26-ACF4-44E6-804B-71BFEE89AFB2}"/>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 xmlns:a16="http://schemas.microsoft.com/office/drawing/2014/main" id="{13D4E2B2-ADBC-4D3D-A832-DFAD4EFC80AB}"/>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fontAlgn="auto" hangingPunct="1">
              <a:spcBef>
                <a:spcPts val="0"/>
              </a:spcBef>
              <a:spcAft>
                <a:spcPts val="0"/>
              </a:spcAft>
              <a:defRPr sz="900">
                <a:solidFill>
                  <a:srgbClr val="898989"/>
                </a:solidFill>
                <a:latin typeface="+mn-lt"/>
              </a:defRPr>
            </a:lvl1pPr>
          </a:lstStyle>
          <a:p>
            <a:fld id="{F9523D28-01B3-4B4A-B7F3-10F2627DA955}" type="datetimeFigureOut">
              <a:rPr lang="en-GB" smtClean="0"/>
              <a:t>10/07/2017</a:t>
            </a:fld>
            <a:endParaRPr lang="en-GB"/>
          </a:p>
        </p:txBody>
      </p:sp>
      <p:sp>
        <p:nvSpPr>
          <p:cNvPr id="5" name="Footer Placeholder 4">
            <a:extLst>
              <a:ext uri="{FF2B5EF4-FFF2-40B4-BE49-F238E27FC236}">
                <a16:creationId xmlns="" xmlns:a16="http://schemas.microsoft.com/office/drawing/2014/main" id="{7AE1586C-B490-4998-A081-6BB32A31375B}"/>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Arial" charset="0"/>
                <a:ea typeface="ＭＳ Ｐゴシック" charset="0"/>
                <a:cs typeface="Arial" charset="0"/>
              </a:defRPr>
            </a:lvl1pPr>
          </a:lstStyle>
          <a:p>
            <a:endParaRPr lang="en-GB"/>
          </a:p>
        </p:txBody>
      </p:sp>
      <p:sp>
        <p:nvSpPr>
          <p:cNvPr id="6" name="Slide Number Placeholder 5">
            <a:extLst>
              <a:ext uri="{FF2B5EF4-FFF2-40B4-BE49-F238E27FC236}">
                <a16:creationId xmlns="" xmlns:a16="http://schemas.microsoft.com/office/drawing/2014/main" id="{D7915B48-4DAA-4244-8D48-1DAAADBB09DC}"/>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fontAlgn="auto" hangingPunct="1">
              <a:spcBef>
                <a:spcPts val="0"/>
              </a:spcBef>
              <a:spcAft>
                <a:spcPts val="0"/>
              </a:spcAft>
              <a:defRPr sz="900" smtClean="0">
                <a:solidFill>
                  <a:srgbClr val="898989"/>
                </a:solidFill>
                <a:latin typeface="+mn-lt"/>
              </a:defRPr>
            </a:lvl1pPr>
          </a:lstStyle>
          <a:p>
            <a:fld id="{9C54ADC8-BCA0-480C-993E-136DD689EBDC}" type="slidenum">
              <a:rPr lang="en-GB" smtClean="0"/>
              <a:t>‹#›</a:t>
            </a:fld>
            <a:endParaRPr lang="en-GB"/>
          </a:p>
        </p:txBody>
      </p:sp>
      <p:sp>
        <p:nvSpPr>
          <p:cNvPr id="7" name="Rectangle 6">
            <a:extLst>
              <a:ext uri="{FF2B5EF4-FFF2-40B4-BE49-F238E27FC236}">
                <a16:creationId xmlns="" xmlns:a16="http://schemas.microsoft.com/office/drawing/2014/main" id="{0E5F520E-91FC-4513-ADC5-3B28FD6F7095}"/>
              </a:ext>
            </a:extLst>
          </p:cNvPr>
          <p:cNvSpPr>
            <a:spLocks noChangeArrowheads="1"/>
          </p:cNvSpPr>
          <p:nvPr/>
        </p:nvSpPr>
        <p:spPr bwMode="auto">
          <a:xfrm>
            <a:off x="0" y="6251576"/>
            <a:ext cx="12192000" cy="606425"/>
          </a:xfrm>
          <a:prstGeom prst="rect">
            <a:avLst/>
          </a:prstGeom>
          <a:solidFill>
            <a:schemeClr val="accent2"/>
          </a:solidFill>
          <a:ln w="9525">
            <a:solidFill>
              <a:srgbClr val="06239D"/>
            </a:solidFill>
            <a:miter lim="800000"/>
            <a:headEnd/>
            <a:tailE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endParaRPr lang="en-US" sz="1350">
              <a:solidFill>
                <a:schemeClr val="lt1"/>
              </a:solidFill>
              <a:latin typeface="+mn-lt"/>
            </a:endParaRPr>
          </a:p>
        </p:txBody>
      </p:sp>
      <p:pic>
        <p:nvPicPr>
          <p:cNvPr id="1032" name="Picture 8" descr="colour Bolton jpeg.jpg">
            <a:extLst>
              <a:ext uri="{FF2B5EF4-FFF2-40B4-BE49-F238E27FC236}">
                <a16:creationId xmlns="" xmlns:a16="http://schemas.microsoft.com/office/drawing/2014/main" id="{5F57282C-8F03-4E4A-949F-CF92593E0AA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068984" y="6245226"/>
            <a:ext cx="2123016"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8318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342900" rtl="0" eaLnBrk="1" fontAlgn="base" hangingPunct="1">
        <a:spcBef>
          <a:spcPct val="0"/>
        </a:spcBef>
        <a:spcAft>
          <a:spcPct val="0"/>
        </a:spcAft>
        <a:defRPr sz="3300" kern="1200">
          <a:solidFill>
            <a:schemeClr val="accent1"/>
          </a:solidFill>
          <a:latin typeface="+mj-lt"/>
          <a:ea typeface="MS PGothic" panose="020B0600070205080204" pitchFamily="34" charset="-128"/>
          <a:cs typeface="+mj-cs"/>
        </a:defRPr>
      </a:lvl1pPr>
      <a:lvl2pPr algn="ctr" defTabSz="342900" rtl="0" eaLnBrk="1" fontAlgn="base" hangingPunct="1">
        <a:spcBef>
          <a:spcPct val="0"/>
        </a:spcBef>
        <a:spcAft>
          <a:spcPct val="0"/>
        </a:spcAft>
        <a:defRPr sz="3300">
          <a:solidFill>
            <a:schemeClr val="accent1"/>
          </a:solidFill>
          <a:latin typeface="Calibri" panose="020F0502020204030204" pitchFamily="34" charset="0"/>
          <a:ea typeface="MS PGothic" panose="020B0600070205080204" pitchFamily="34" charset="-128"/>
        </a:defRPr>
      </a:lvl2pPr>
      <a:lvl3pPr algn="ctr" defTabSz="342900" rtl="0" eaLnBrk="1" fontAlgn="base" hangingPunct="1">
        <a:spcBef>
          <a:spcPct val="0"/>
        </a:spcBef>
        <a:spcAft>
          <a:spcPct val="0"/>
        </a:spcAft>
        <a:defRPr sz="3300">
          <a:solidFill>
            <a:schemeClr val="accent1"/>
          </a:solidFill>
          <a:latin typeface="Calibri" panose="020F0502020204030204" pitchFamily="34" charset="0"/>
          <a:ea typeface="MS PGothic" panose="020B0600070205080204" pitchFamily="34" charset="-128"/>
        </a:defRPr>
      </a:lvl3pPr>
      <a:lvl4pPr algn="ctr" defTabSz="342900" rtl="0" eaLnBrk="1" fontAlgn="base" hangingPunct="1">
        <a:spcBef>
          <a:spcPct val="0"/>
        </a:spcBef>
        <a:spcAft>
          <a:spcPct val="0"/>
        </a:spcAft>
        <a:defRPr sz="3300">
          <a:solidFill>
            <a:schemeClr val="accent1"/>
          </a:solidFill>
          <a:latin typeface="Calibri" panose="020F0502020204030204" pitchFamily="34" charset="0"/>
          <a:ea typeface="MS PGothic" panose="020B0600070205080204" pitchFamily="34" charset="-128"/>
        </a:defRPr>
      </a:lvl4pPr>
      <a:lvl5pPr algn="ctr" defTabSz="342900" rtl="0" eaLnBrk="1" fontAlgn="base" hangingPunct="1">
        <a:spcBef>
          <a:spcPct val="0"/>
        </a:spcBef>
        <a:spcAft>
          <a:spcPct val="0"/>
        </a:spcAft>
        <a:defRPr sz="3300">
          <a:solidFill>
            <a:schemeClr val="accent1"/>
          </a:solidFill>
          <a:latin typeface="Calibri" panose="020F0502020204030204" pitchFamily="34" charset="0"/>
          <a:ea typeface="MS PGothic" panose="020B0600070205080204" pitchFamily="34" charset="-128"/>
        </a:defRPr>
      </a:lvl5pPr>
      <a:lvl6pPr marL="342900" algn="ctr" defTabSz="342900" rtl="0" eaLnBrk="1" fontAlgn="base" hangingPunct="1">
        <a:spcBef>
          <a:spcPct val="0"/>
        </a:spcBef>
        <a:spcAft>
          <a:spcPct val="0"/>
        </a:spcAft>
        <a:defRPr sz="3300">
          <a:solidFill>
            <a:schemeClr val="accent1"/>
          </a:solidFill>
          <a:latin typeface="Calibri" panose="020F0502020204030204" pitchFamily="34" charset="0"/>
          <a:ea typeface="MS PGothic" panose="020B0600070205080204" pitchFamily="34" charset="-128"/>
        </a:defRPr>
      </a:lvl6pPr>
      <a:lvl7pPr marL="685800" algn="ctr" defTabSz="342900" rtl="0" eaLnBrk="1" fontAlgn="base" hangingPunct="1">
        <a:spcBef>
          <a:spcPct val="0"/>
        </a:spcBef>
        <a:spcAft>
          <a:spcPct val="0"/>
        </a:spcAft>
        <a:defRPr sz="3300">
          <a:solidFill>
            <a:schemeClr val="accent1"/>
          </a:solidFill>
          <a:latin typeface="Calibri" panose="020F0502020204030204" pitchFamily="34" charset="0"/>
          <a:ea typeface="MS PGothic" panose="020B0600070205080204" pitchFamily="34" charset="-128"/>
        </a:defRPr>
      </a:lvl7pPr>
      <a:lvl8pPr marL="1028700" algn="ctr" defTabSz="342900" rtl="0" eaLnBrk="1" fontAlgn="base" hangingPunct="1">
        <a:spcBef>
          <a:spcPct val="0"/>
        </a:spcBef>
        <a:spcAft>
          <a:spcPct val="0"/>
        </a:spcAft>
        <a:defRPr sz="3300">
          <a:solidFill>
            <a:schemeClr val="accent1"/>
          </a:solidFill>
          <a:latin typeface="Calibri" panose="020F0502020204030204" pitchFamily="34" charset="0"/>
          <a:ea typeface="MS PGothic" panose="020B0600070205080204" pitchFamily="34" charset="-128"/>
        </a:defRPr>
      </a:lvl8pPr>
      <a:lvl9pPr marL="1371600" algn="ctr" defTabSz="342900" rtl="0" eaLnBrk="1" fontAlgn="base" hangingPunct="1">
        <a:spcBef>
          <a:spcPct val="0"/>
        </a:spcBef>
        <a:spcAft>
          <a:spcPct val="0"/>
        </a:spcAft>
        <a:defRPr sz="3300">
          <a:solidFill>
            <a:schemeClr val="accent1"/>
          </a:solidFill>
          <a:latin typeface="Calibri" panose="020F0502020204030204" pitchFamily="34" charset="0"/>
          <a:ea typeface="MS PGothic" panose="020B0600070205080204" pitchFamily="34" charset="-128"/>
        </a:defRPr>
      </a:lvl9pPr>
    </p:titleStyle>
    <p:bodyStyle>
      <a:lvl1pPr marL="257175" indent="-257175" algn="l" defTabSz="342900" rtl="0" eaLnBrk="1" fontAlgn="base" hangingPunct="1">
        <a:spcBef>
          <a:spcPct val="20000"/>
        </a:spcBef>
        <a:spcAft>
          <a:spcPct val="0"/>
        </a:spcAft>
        <a:buFont typeface="Arial" panose="020B0604020202020204" pitchFamily="34" charset="0"/>
        <a:buChar char="•"/>
        <a:defRPr sz="2400" kern="1200">
          <a:solidFill>
            <a:schemeClr val="accent2"/>
          </a:solidFill>
          <a:latin typeface="+mn-lt"/>
          <a:ea typeface="MS PGothic" panose="020B0600070205080204" pitchFamily="34" charset="-128"/>
          <a:cs typeface="+mn-cs"/>
        </a:defRPr>
      </a:lvl1pPr>
      <a:lvl2pPr marL="557213" indent="-214313" algn="l" defTabSz="342900" rtl="0" eaLnBrk="1" fontAlgn="base" hangingPunct="1">
        <a:spcBef>
          <a:spcPct val="20000"/>
        </a:spcBef>
        <a:spcAft>
          <a:spcPct val="0"/>
        </a:spcAft>
        <a:buFont typeface="Arial" panose="020B0604020202020204" pitchFamily="34" charset="0"/>
        <a:buChar char="–"/>
        <a:defRPr sz="2100" kern="1200">
          <a:solidFill>
            <a:schemeClr val="accent2"/>
          </a:solidFill>
          <a:latin typeface="+mn-lt"/>
          <a:ea typeface="MS PGothic" panose="020B0600070205080204" pitchFamily="34" charset="-128"/>
          <a:cs typeface="+mn-cs"/>
        </a:defRPr>
      </a:lvl2pPr>
      <a:lvl3pPr marL="857250" indent="-171450" algn="l" defTabSz="342900" rtl="0" eaLnBrk="1" fontAlgn="base" hangingPunct="1">
        <a:spcBef>
          <a:spcPct val="20000"/>
        </a:spcBef>
        <a:spcAft>
          <a:spcPct val="0"/>
        </a:spcAft>
        <a:buFont typeface="Arial" panose="020B0604020202020204" pitchFamily="34" charset="0"/>
        <a:buChar char="•"/>
        <a:defRPr kern="1200">
          <a:solidFill>
            <a:schemeClr val="accent2"/>
          </a:solidFill>
          <a:latin typeface="+mn-lt"/>
          <a:ea typeface="MS PGothic" panose="020B0600070205080204" pitchFamily="34" charset="-128"/>
          <a:cs typeface="+mn-cs"/>
        </a:defRPr>
      </a:lvl3pPr>
      <a:lvl4pPr marL="1200150" indent="-171450" algn="l" defTabSz="342900" rtl="0" eaLnBrk="1" fontAlgn="base" hangingPunct="1">
        <a:spcBef>
          <a:spcPct val="20000"/>
        </a:spcBef>
        <a:spcAft>
          <a:spcPct val="0"/>
        </a:spcAft>
        <a:buFont typeface="Arial" panose="020B0604020202020204" pitchFamily="34" charset="0"/>
        <a:buChar char="–"/>
        <a:defRPr sz="1500" kern="1200">
          <a:solidFill>
            <a:schemeClr val="accent2"/>
          </a:solidFill>
          <a:latin typeface="+mn-lt"/>
          <a:ea typeface="MS PGothic" panose="020B0600070205080204" pitchFamily="34" charset="-128"/>
          <a:cs typeface="+mn-cs"/>
        </a:defRPr>
      </a:lvl4pPr>
      <a:lvl5pPr marL="1543050" indent="-171450" algn="l" defTabSz="342900" rtl="0" eaLnBrk="1" fontAlgn="base" hangingPunct="1">
        <a:spcBef>
          <a:spcPct val="20000"/>
        </a:spcBef>
        <a:spcAft>
          <a:spcPct val="0"/>
        </a:spcAft>
        <a:buFont typeface="Arial" panose="020B0604020202020204" pitchFamily="34" charset="0"/>
        <a:buChar char="»"/>
        <a:defRPr sz="1500" kern="1200">
          <a:solidFill>
            <a:schemeClr val="accent2"/>
          </a:solidFill>
          <a:latin typeface="+mn-lt"/>
          <a:ea typeface="MS PGothic" panose="020B0600070205080204"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 xmlns:a16="http://schemas.microsoft.com/office/drawing/2014/main" id="{6936A87E-E51E-4DF4-B91B-0E46090DBA8F}"/>
              </a:ext>
            </a:extLst>
          </p:cNvPr>
          <p:cNvSpPr>
            <a:spLocks noGrp="1" noChangeArrowheads="1"/>
          </p:cNvSpPr>
          <p:nvPr>
            <p:ph type="title"/>
          </p:nvPr>
        </p:nvSpPr>
        <p:spPr bwMode="auto">
          <a:xfrm>
            <a:off x="1930401" y="274638"/>
            <a:ext cx="975148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Rectangle 3">
            <a:extLst>
              <a:ext uri="{FF2B5EF4-FFF2-40B4-BE49-F238E27FC236}">
                <a16:creationId xmlns="" xmlns:a16="http://schemas.microsoft.com/office/drawing/2014/main" id="{509D0455-3C08-4C5A-B5D6-0AD84501D0D2}"/>
              </a:ext>
            </a:extLst>
          </p:cNvPr>
          <p:cNvSpPr>
            <a:spLocks noGrp="1" noChangeArrowheads="1"/>
          </p:cNvSpPr>
          <p:nvPr>
            <p:ph type="body" idx="1"/>
          </p:nvPr>
        </p:nvSpPr>
        <p:spPr bwMode="auto">
          <a:xfrm>
            <a:off x="1930401" y="1600201"/>
            <a:ext cx="975148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0" name="Rectangle 4">
            <a:extLst>
              <a:ext uri="{FF2B5EF4-FFF2-40B4-BE49-F238E27FC236}">
                <a16:creationId xmlns="" xmlns:a16="http://schemas.microsoft.com/office/drawing/2014/main" id="{7EF90C9B-4C79-4394-8A32-528E06B77AF0}"/>
              </a:ext>
            </a:extLst>
          </p:cNvPr>
          <p:cNvSpPr>
            <a:spLocks noGrp="1" noChangeArrowheads="1"/>
          </p:cNvSpPr>
          <p:nvPr>
            <p:ph type="dt" sz="half" idx="2"/>
          </p:nvPr>
        </p:nvSpPr>
        <p:spPr bwMode="auto">
          <a:xfrm>
            <a:off x="1924051" y="6524626"/>
            <a:ext cx="28448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900">
                <a:latin typeface="+mn-lt"/>
              </a:defRPr>
            </a:lvl1pPr>
          </a:lstStyle>
          <a:p>
            <a:pPr>
              <a:defRPr/>
            </a:pPr>
            <a:endParaRPr lang="en-GB"/>
          </a:p>
        </p:txBody>
      </p:sp>
      <p:sp>
        <p:nvSpPr>
          <p:cNvPr id="4101" name="Rectangle 5">
            <a:extLst>
              <a:ext uri="{FF2B5EF4-FFF2-40B4-BE49-F238E27FC236}">
                <a16:creationId xmlns="" xmlns:a16="http://schemas.microsoft.com/office/drawing/2014/main" id="{1DFD0B93-EE01-454A-8DF3-3D6F45B7CAF2}"/>
              </a:ext>
            </a:extLst>
          </p:cNvPr>
          <p:cNvSpPr>
            <a:spLocks noGrp="1" noChangeArrowheads="1"/>
          </p:cNvSpPr>
          <p:nvPr>
            <p:ph type="ftr" sz="quarter" idx="3"/>
          </p:nvPr>
        </p:nvSpPr>
        <p:spPr bwMode="auto">
          <a:xfrm>
            <a:off x="4978400" y="6524626"/>
            <a:ext cx="38608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900">
                <a:latin typeface="+mn-lt"/>
              </a:defRPr>
            </a:lvl1pPr>
          </a:lstStyle>
          <a:p>
            <a:pPr>
              <a:defRPr/>
            </a:pPr>
            <a:endParaRPr lang="en-GB"/>
          </a:p>
        </p:txBody>
      </p:sp>
      <p:sp>
        <p:nvSpPr>
          <p:cNvPr id="4102" name="Rectangle 6">
            <a:extLst>
              <a:ext uri="{FF2B5EF4-FFF2-40B4-BE49-F238E27FC236}">
                <a16:creationId xmlns="" xmlns:a16="http://schemas.microsoft.com/office/drawing/2014/main" id="{A1117E31-AD17-4372-AA9C-93D04C4BF39F}"/>
              </a:ext>
            </a:extLst>
          </p:cNvPr>
          <p:cNvSpPr>
            <a:spLocks noGrp="1" noChangeArrowheads="1"/>
          </p:cNvSpPr>
          <p:nvPr>
            <p:ph type="sldNum" sz="quarter" idx="4"/>
          </p:nvPr>
        </p:nvSpPr>
        <p:spPr bwMode="auto">
          <a:xfrm>
            <a:off x="9042400" y="6524626"/>
            <a:ext cx="28448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900">
                <a:latin typeface="+mn-lt"/>
              </a:defRPr>
            </a:lvl1pPr>
          </a:lstStyle>
          <a:p>
            <a:pPr>
              <a:defRPr/>
            </a:pPr>
            <a:fld id="{0FA0587D-0847-4552-AB6D-FE5E2F0B01C5}" type="slidenum">
              <a:rPr lang="en-GB"/>
              <a:pPr>
                <a:defRPr/>
              </a:pPr>
              <a:t>‹#›</a:t>
            </a:fld>
            <a:endParaRPr lang="en-GB"/>
          </a:p>
        </p:txBody>
      </p:sp>
    </p:spTree>
    <p:extLst>
      <p:ext uri="{BB962C8B-B14F-4D97-AF65-F5344CB8AC3E}">
        <p14:creationId xmlns:p14="http://schemas.microsoft.com/office/powerpoint/2010/main" val="9221099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rtl="0" eaLnBrk="1" fontAlgn="base" hangingPunct="1">
        <a:spcBef>
          <a:spcPct val="0"/>
        </a:spcBef>
        <a:spcAft>
          <a:spcPct val="0"/>
        </a:spcAft>
        <a:defRPr sz="2700">
          <a:solidFill>
            <a:schemeClr val="tx2"/>
          </a:solidFill>
          <a:latin typeface="+mj-lt"/>
          <a:ea typeface="+mj-ea"/>
          <a:cs typeface="+mj-cs"/>
        </a:defRPr>
      </a:lvl1pPr>
      <a:lvl2pPr algn="l" rtl="0" eaLnBrk="1" fontAlgn="base" hangingPunct="1">
        <a:spcBef>
          <a:spcPct val="0"/>
        </a:spcBef>
        <a:spcAft>
          <a:spcPct val="0"/>
        </a:spcAft>
        <a:defRPr sz="2700">
          <a:solidFill>
            <a:schemeClr val="tx2"/>
          </a:solidFill>
          <a:latin typeface="Arial" charset="0"/>
        </a:defRPr>
      </a:lvl2pPr>
      <a:lvl3pPr algn="l" rtl="0" eaLnBrk="1" fontAlgn="base" hangingPunct="1">
        <a:spcBef>
          <a:spcPct val="0"/>
        </a:spcBef>
        <a:spcAft>
          <a:spcPct val="0"/>
        </a:spcAft>
        <a:defRPr sz="2700">
          <a:solidFill>
            <a:schemeClr val="tx2"/>
          </a:solidFill>
          <a:latin typeface="Arial" charset="0"/>
        </a:defRPr>
      </a:lvl3pPr>
      <a:lvl4pPr algn="l" rtl="0" eaLnBrk="1" fontAlgn="base" hangingPunct="1">
        <a:spcBef>
          <a:spcPct val="0"/>
        </a:spcBef>
        <a:spcAft>
          <a:spcPct val="0"/>
        </a:spcAft>
        <a:defRPr sz="2700">
          <a:solidFill>
            <a:schemeClr val="tx2"/>
          </a:solidFill>
          <a:latin typeface="Arial" charset="0"/>
        </a:defRPr>
      </a:lvl4pPr>
      <a:lvl5pPr algn="l" rtl="0" eaLnBrk="1" fontAlgn="base" hangingPunct="1">
        <a:spcBef>
          <a:spcPct val="0"/>
        </a:spcBef>
        <a:spcAft>
          <a:spcPct val="0"/>
        </a:spcAft>
        <a:defRPr sz="2700">
          <a:solidFill>
            <a:schemeClr val="tx2"/>
          </a:solidFill>
          <a:latin typeface="Arial" charset="0"/>
        </a:defRPr>
      </a:lvl5pPr>
      <a:lvl6pPr marL="342900" algn="l" rtl="0" eaLnBrk="1" fontAlgn="base" hangingPunct="1">
        <a:spcBef>
          <a:spcPct val="0"/>
        </a:spcBef>
        <a:spcAft>
          <a:spcPct val="0"/>
        </a:spcAft>
        <a:defRPr sz="2700">
          <a:solidFill>
            <a:schemeClr val="tx2"/>
          </a:solidFill>
          <a:latin typeface="Arial" charset="0"/>
        </a:defRPr>
      </a:lvl6pPr>
      <a:lvl7pPr marL="685800" algn="l" rtl="0" eaLnBrk="1" fontAlgn="base" hangingPunct="1">
        <a:spcBef>
          <a:spcPct val="0"/>
        </a:spcBef>
        <a:spcAft>
          <a:spcPct val="0"/>
        </a:spcAft>
        <a:defRPr sz="2700">
          <a:solidFill>
            <a:schemeClr val="tx2"/>
          </a:solidFill>
          <a:latin typeface="Arial" charset="0"/>
        </a:defRPr>
      </a:lvl7pPr>
      <a:lvl8pPr marL="1028700" algn="l" rtl="0" eaLnBrk="1" fontAlgn="base" hangingPunct="1">
        <a:spcBef>
          <a:spcPct val="0"/>
        </a:spcBef>
        <a:spcAft>
          <a:spcPct val="0"/>
        </a:spcAft>
        <a:defRPr sz="2700">
          <a:solidFill>
            <a:schemeClr val="tx2"/>
          </a:solidFill>
          <a:latin typeface="Arial" charset="0"/>
        </a:defRPr>
      </a:lvl8pPr>
      <a:lvl9pPr marL="1371600" algn="l" rtl="0" eaLnBrk="1" fontAlgn="base" hangingPunct="1">
        <a:spcBef>
          <a:spcPct val="0"/>
        </a:spcBef>
        <a:spcAft>
          <a:spcPct val="0"/>
        </a:spcAft>
        <a:defRPr sz="2700">
          <a:solidFill>
            <a:schemeClr val="tx2"/>
          </a:solidFill>
          <a:latin typeface="Arial" charset="0"/>
        </a:defRPr>
      </a:lvl9pPr>
    </p:titleStyle>
    <p:bodyStyle>
      <a:lvl1pPr marL="257175" indent="-257175" algn="l" rtl="0" eaLnBrk="1" fontAlgn="base" hangingPunct="1">
        <a:spcBef>
          <a:spcPct val="20000"/>
        </a:spcBef>
        <a:spcAft>
          <a:spcPct val="0"/>
        </a:spcAft>
        <a:buChar char="•"/>
        <a:defRPr sz="2100">
          <a:solidFill>
            <a:schemeClr val="tx1"/>
          </a:solidFill>
          <a:latin typeface="+mn-lt"/>
          <a:ea typeface="+mn-ea"/>
          <a:cs typeface="+mn-cs"/>
        </a:defRPr>
      </a:lvl1pPr>
      <a:lvl2pPr marL="557213" indent="-214313" algn="l" rtl="0" eaLnBrk="1" fontAlgn="base" hangingPunct="1">
        <a:spcBef>
          <a:spcPct val="20000"/>
        </a:spcBef>
        <a:spcAft>
          <a:spcPct val="0"/>
        </a:spcAft>
        <a:buChar char="–"/>
        <a:defRPr>
          <a:solidFill>
            <a:schemeClr val="tx1"/>
          </a:solidFill>
          <a:latin typeface="+mn-lt"/>
        </a:defRPr>
      </a:lvl2pPr>
      <a:lvl3pPr marL="857250" indent="-171450" algn="l" rtl="0" eaLnBrk="1" fontAlgn="base" hangingPunct="1">
        <a:spcBef>
          <a:spcPct val="20000"/>
        </a:spcBef>
        <a:spcAft>
          <a:spcPct val="0"/>
        </a:spcAft>
        <a:buChar char="•"/>
        <a:defRPr sz="1500">
          <a:solidFill>
            <a:schemeClr val="tx1"/>
          </a:solidFill>
          <a:latin typeface="+mn-lt"/>
        </a:defRPr>
      </a:lvl3pPr>
      <a:lvl4pPr marL="1200150" indent="-171450" algn="l" rtl="0" eaLnBrk="1" fontAlgn="base" hangingPunct="1">
        <a:spcBef>
          <a:spcPct val="20000"/>
        </a:spcBef>
        <a:spcAft>
          <a:spcPct val="0"/>
        </a:spcAft>
        <a:buChar char="–"/>
        <a:defRPr>
          <a:solidFill>
            <a:schemeClr val="tx1"/>
          </a:solidFill>
          <a:latin typeface="+mn-lt"/>
        </a:defRPr>
      </a:lvl4pPr>
      <a:lvl5pPr marL="1543050" indent="-171450" algn="l" rtl="0" eaLnBrk="1" fontAlgn="base" hangingPunct="1">
        <a:spcBef>
          <a:spcPct val="20000"/>
        </a:spcBef>
        <a:spcAft>
          <a:spcPct val="0"/>
        </a:spcAft>
        <a:buChar char="»"/>
        <a:defRPr sz="1200">
          <a:solidFill>
            <a:schemeClr val="tx1"/>
          </a:solidFill>
          <a:latin typeface="+mn-lt"/>
        </a:defRPr>
      </a:lvl5pPr>
      <a:lvl6pPr marL="1885950" indent="-171450" algn="l" rtl="0" eaLnBrk="1" fontAlgn="base" hangingPunct="1">
        <a:spcBef>
          <a:spcPct val="20000"/>
        </a:spcBef>
        <a:spcAft>
          <a:spcPct val="0"/>
        </a:spcAft>
        <a:buChar char="»"/>
        <a:defRPr sz="1200">
          <a:solidFill>
            <a:schemeClr val="tx1"/>
          </a:solidFill>
          <a:latin typeface="+mn-lt"/>
        </a:defRPr>
      </a:lvl6pPr>
      <a:lvl7pPr marL="2228850" indent="-171450" algn="l" rtl="0" eaLnBrk="1" fontAlgn="base" hangingPunct="1">
        <a:spcBef>
          <a:spcPct val="20000"/>
        </a:spcBef>
        <a:spcAft>
          <a:spcPct val="0"/>
        </a:spcAft>
        <a:buChar char="»"/>
        <a:defRPr sz="1200">
          <a:solidFill>
            <a:schemeClr val="tx1"/>
          </a:solidFill>
          <a:latin typeface="+mn-lt"/>
        </a:defRPr>
      </a:lvl7pPr>
      <a:lvl8pPr marL="2571750" indent="-171450" algn="l" rtl="0" eaLnBrk="1" fontAlgn="base" hangingPunct="1">
        <a:spcBef>
          <a:spcPct val="20000"/>
        </a:spcBef>
        <a:spcAft>
          <a:spcPct val="0"/>
        </a:spcAft>
        <a:buChar char="»"/>
        <a:defRPr sz="1200">
          <a:solidFill>
            <a:schemeClr val="tx1"/>
          </a:solidFill>
          <a:latin typeface="+mn-lt"/>
        </a:defRPr>
      </a:lvl8pPr>
      <a:lvl9pPr marL="2914650" indent="-171450"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mailto:j.Hardicre@Bolton.ac.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6A6FC3-59A5-48FA-8120-9A48420987D7}"/>
              </a:ext>
            </a:extLst>
          </p:cNvPr>
          <p:cNvSpPr>
            <a:spLocks noGrp="1"/>
          </p:cNvSpPr>
          <p:nvPr>
            <p:ph type="ctrTitle"/>
          </p:nvPr>
        </p:nvSpPr>
        <p:spPr>
          <a:xfrm>
            <a:off x="914400" y="965240"/>
            <a:ext cx="10363200" cy="1470025"/>
          </a:xfrm>
        </p:spPr>
        <p:txBody>
          <a:bodyPr/>
          <a:lstStyle/>
          <a:p>
            <a:r>
              <a:rPr lang="en-GB" dirty="0"/>
              <a:t>Failing to Fail: supporting failing students in practice</a:t>
            </a:r>
          </a:p>
        </p:txBody>
      </p:sp>
      <p:pic>
        <p:nvPicPr>
          <p:cNvPr id="5" name="Picture 4">
            <a:extLst>
              <a:ext uri="{FF2B5EF4-FFF2-40B4-BE49-F238E27FC236}">
                <a16:creationId xmlns="" xmlns:a16="http://schemas.microsoft.com/office/drawing/2014/main" id="{309DC287-B84E-4D41-BD27-106B9BA000AB}"/>
              </a:ext>
            </a:extLst>
          </p:cNvPr>
          <p:cNvPicPr>
            <a:picLocks noChangeAspect="1"/>
          </p:cNvPicPr>
          <p:nvPr/>
        </p:nvPicPr>
        <p:blipFill>
          <a:blip r:embed="rId2"/>
          <a:stretch>
            <a:fillRect/>
          </a:stretch>
        </p:blipFill>
        <p:spPr>
          <a:xfrm>
            <a:off x="2749534" y="4949787"/>
            <a:ext cx="2645893" cy="1908213"/>
          </a:xfrm>
          <a:prstGeom prst="rect">
            <a:avLst/>
          </a:prstGeom>
        </p:spPr>
      </p:pic>
      <p:pic>
        <p:nvPicPr>
          <p:cNvPr id="6" name="Picture 5">
            <a:extLst>
              <a:ext uri="{FF2B5EF4-FFF2-40B4-BE49-F238E27FC236}">
                <a16:creationId xmlns="" xmlns:a16="http://schemas.microsoft.com/office/drawing/2014/main" id="{BB456964-1087-443A-811E-309B9226DAC2}"/>
              </a:ext>
            </a:extLst>
          </p:cNvPr>
          <p:cNvPicPr>
            <a:picLocks noChangeAspect="1"/>
          </p:cNvPicPr>
          <p:nvPr/>
        </p:nvPicPr>
        <p:blipFill>
          <a:blip r:embed="rId3"/>
          <a:stretch>
            <a:fillRect/>
          </a:stretch>
        </p:blipFill>
        <p:spPr>
          <a:xfrm>
            <a:off x="5395427" y="4973488"/>
            <a:ext cx="2731245" cy="1902117"/>
          </a:xfrm>
          <a:prstGeom prst="rect">
            <a:avLst/>
          </a:prstGeom>
        </p:spPr>
      </p:pic>
      <p:sp>
        <p:nvSpPr>
          <p:cNvPr id="3" name="Subtitle 2">
            <a:extLst>
              <a:ext uri="{FF2B5EF4-FFF2-40B4-BE49-F238E27FC236}">
                <a16:creationId xmlns="" xmlns:a16="http://schemas.microsoft.com/office/drawing/2014/main" id="{09562414-577C-4B48-A87E-7BFCDFE0B4B3}"/>
              </a:ext>
            </a:extLst>
          </p:cNvPr>
          <p:cNvSpPr>
            <a:spLocks noGrp="1"/>
          </p:cNvSpPr>
          <p:nvPr>
            <p:ph type="subTitle" idx="1"/>
          </p:nvPr>
        </p:nvSpPr>
        <p:spPr>
          <a:xfrm>
            <a:off x="1828800" y="2753730"/>
            <a:ext cx="8534400" cy="2063435"/>
          </a:xfrm>
        </p:spPr>
        <p:txBody>
          <a:bodyPr/>
          <a:lstStyle/>
          <a:p>
            <a:r>
              <a:rPr lang="en-GB" dirty="0">
                <a:solidFill>
                  <a:schemeClr val="accent2"/>
                </a:solidFill>
              </a:rPr>
              <a:t>Jayne </a:t>
            </a:r>
            <a:r>
              <a:rPr lang="en-GB" dirty="0" err="1">
                <a:solidFill>
                  <a:schemeClr val="accent2"/>
                </a:solidFill>
              </a:rPr>
              <a:t>Hardicre</a:t>
            </a:r>
            <a:endParaRPr lang="en-GB" dirty="0">
              <a:solidFill>
                <a:schemeClr val="accent2"/>
              </a:solidFill>
            </a:endParaRPr>
          </a:p>
          <a:p>
            <a:r>
              <a:rPr lang="en-GB" dirty="0">
                <a:solidFill>
                  <a:schemeClr val="accent2"/>
                </a:solidFill>
              </a:rPr>
              <a:t>Senior Lecturer</a:t>
            </a:r>
          </a:p>
          <a:p>
            <a:r>
              <a:rPr lang="en-GB" dirty="0">
                <a:solidFill>
                  <a:schemeClr val="accent2"/>
                </a:solidFill>
              </a:rPr>
              <a:t>University of </a:t>
            </a:r>
            <a:r>
              <a:rPr lang="en-GB" dirty="0" smtClean="0">
                <a:solidFill>
                  <a:schemeClr val="accent2"/>
                </a:solidFill>
              </a:rPr>
              <a:t>Bolton</a:t>
            </a:r>
          </a:p>
          <a:p>
            <a:r>
              <a:rPr lang="en-GB" dirty="0" smtClean="0">
                <a:solidFill>
                  <a:schemeClr val="accent2"/>
                </a:solidFill>
                <a:hlinkClick r:id="rId4"/>
              </a:rPr>
              <a:t>j.Hardicre@Bolton.ac.uk</a:t>
            </a:r>
            <a:endParaRPr lang="en-GB" dirty="0" smtClean="0">
              <a:solidFill>
                <a:schemeClr val="accent2"/>
              </a:solidFill>
            </a:endParaRPr>
          </a:p>
          <a:p>
            <a:r>
              <a:rPr lang="en-GB" dirty="0" smtClean="0">
                <a:solidFill>
                  <a:schemeClr val="accent2"/>
                </a:solidFill>
              </a:rPr>
              <a:t>@createyourself9</a:t>
            </a:r>
          </a:p>
          <a:p>
            <a:endParaRPr lang="en-GB" dirty="0">
              <a:solidFill>
                <a:schemeClr val="accent2"/>
              </a:solidFill>
            </a:endParaRPr>
          </a:p>
        </p:txBody>
      </p:sp>
      <p:pic>
        <p:nvPicPr>
          <p:cNvPr id="9" name="Picture 8">
            <a:extLst>
              <a:ext uri="{FF2B5EF4-FFF2-40B4-BE49-F238E27FC236}">
                <a16:creationId xmlns="" xmlns:a16="http://schemas.microsoft.com/office/drawing/2014/main" id="{4A310946-D973-44CE-8461-D22B65D2EAEE}"/>
              </a:ext>
            </a:extLst>
          </p:cNvPr>
          <p:cNvPicPr>
            <a:picLocks noChangeAspect="1"/>
          </p:cNvPicPr>
          <p:nvPr/>
        </p:nvPicPr>
        <p:blipFill>
          <a:blip r:embed="rId5"/>
          <a:stretch>
            <a:fillRect/>
          </a:stretch>
        </p:blipFill>
        <p:spPr>
          <a:xfrm>
            <a:off x="9342997" y="4967605"/>
            <a:ext cx="2859135" cy="1908000"/>
          </a:xfrm>
          <a:prstGeom prst="rect">
            <a:avLst/>
          </a:prstGeom>
        </p:spPr>
      </p:pic>
      <p:pic>
        <p:nvPicPr>
          <p:cNvPr id="4" name="Picture 3">
            <a:extLst>
              <a:ext uri="{FF2B5EF4-FFF2-40B4-BE49-F238E27FC236}">
                <a16:creationId xmlns="" xmlns:a16="http://schemas.microsoft.com/office/drawing/2014/main" id="{080C36A2-1BE9-4842-BA85-18D1DDB55578}"/>
              </a:ext>
            </a:extLst>
          </p:cNvPr>
          <p:cNvPicPr>
            <a:picLocks noChangeAspect="1"/>
          </p:cNvPicPr>
          <p:nvPr/>
        </p:nvPicPr>
        <p:blipFill>
          <a:blip r:embed="rId6"/>
          <a:stretch>
            <a:fillRect/>
          </a:stretch>
        </p:blipFill>
        <p:spPr>
          <a:xfrm>
            <a:off x="0" y="4973488"/>
            <a:ext cx="2749534" cy="1902117"/>
          </a:xfrm>
          <a:prstGeom prst="rect">
            <a:avLst/>
          </a:prstGeom>
        </p:spPr>
      </p:pic>
      <p:pic>
        <p:nvPicPr>
          <p:cNvPr id="8" name="Picture 7">
            <a:extLst>
              <a:ext uri="{FF2B5EF4-FFF2-40B4-BE49-F238E27FC236}">
                <a16:creationId xmlns="" xmlns:a16="http://schemas.microsoft.com/office/drawing/2014/main" id="{851BE706-4EC7-4BCC-93B1-33DF17124451}"/>
              </a:ext>
            </a:extLst>
          </p:cNvPr>
          <p:cNvPicPr>
            <a:picLocks noChangeAspect="1"/>
          </p:cNvPicPr>
          <p:nvPr/>
        </p:nvPicPr>
        <p:blipFill>
          <a:blip r:embed="rId7"/>
          <a:stretch>
            <a:fillRect/>
          </a:stretch>
        </p:blipFill>
        <p:spPr>
          <a:xfrm>
            <a:off x="402212" y="213921"/>
            <a:ext cx="1426588" cy="432854"/>
          </a:xfrm>
          <a:prstGeom prst="rect">
            <a:avLst/>
          </a:prstGeom>
        </p:spPr>
      </p:pic>
      <p:pic>
        <p:nvPicPr>
          <p:cNvPr id="7" name="Picture 6">
            <a:extLst>
              <a:ext uri="{FF2B5EF4-FFF2-40B4-BE49-F238E27FC236}">
                <a16:creationId xmlns="" xmlns:a16="http://schemas.microsoft.com/office/drawing/2014/main" id="{C8E38395-B48E-4E0A-90BB-DA545E282AB4}"/>
              </a:ext>
            </a:extLst>
          </p:cNvPr>
          <p:cNvPicPr>
            <a:picLocks noChangeAspect="1"/>
          </p:cNvPicPr>
          <p:nvPr/>
        </p:nvPicPr>
        <p:blipFill>
          <a:blip r:embed="rId8"/>
          <a:stretch>
            <a:fillRect/>
          </a:stretch>
        </p:blipFill>
        <p:spPr>
          <a:xfrm>
            <a:off x="7910658" y="4967605"/>
            <a:ext cx="2864677" cy="1908000"/>
          </a:xfrm>
          <a:prstGeom prst="rect">
            <a:avLst/>
          </a:prstGeom>
        </p:spPr>
      </p:pic>
    </p:spTree>
    <p:extLst>
      <p:ext uri="{BB962C8B-B14F-4D97-AF65-F5344CB8AC3E}">
        <p14:creationId xmlns:p14="http://schemas.microsoft.com/office/powerpoint/2010/main" val="2268055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6828A6-5C10-4442-AFD7-9871B4035CE9}"/>
              </a:ext>
            </a:extLst>
          </p:cNvPr>
          <p:cNvSpPr>
            <a:spLocks noGrp="1"/>
          </p:cNvSpPr>
          <p:nvPr>
            <p:ph type="title"/>
          </p:nvPr>
        </p:nvSpPr>
        <p:spPr>
          <a:solidFill>
            <a:schemeClr val="tx2">
              <a:lumMod val="20000"/>
              <a:lumOff val="80000"/>
            </a:schemeClr>
          </a:solidFill>
          <a:ln>
            <a:solidFill>
              <a:schemeClr val="accent2"/>
            </a:solidFill>
          </a:ln>
        </p:spPr>
        <p:txBody>
          <a:bodyPr/>
          <a:lstStyle/>
          <a:p>
            <a:r>
              <a:rPr lang="en-GB" dirty="0"/>
              <a:t>Emotional and Relational Aspects</a:t>
            </a:r>
          </a:p>
        </p:txBody>
      </p:sp>
      <p:sp>
        <p:nvSpPr>
          <p:cNvPr id="3" name="Content Placeholder 2">
            <a:extLst>
              <a:ext uri="{FF2B5EF4-FFF2-40B4-BE49-F238E27FC236}">
                <a16:creationId xmlns="" xmlns:a16="http://schemas.microsoft.com/office/drawing/2014/main" id="{8DA032EA-FC4F-4530-934C-7BE875206D68}"/>
              </a:ext>
            </a:extLst>
          </p:cNvPr>
          <p:cNvSpPr>
            <a:spLocks noGrp="1"/>
          </p:cNvSpPr>
          <p:nvPr>
            <p:ph idx="1"/>
          </p:nvPr>
        </p:nvSpPr>
        <p:spPr/>
        <p:txBody>
          <a:bodyPr/>
          <a:lstStyle/>
          <a:p>
            <a:pPr marL="0" indent="0">
              <a:buNone/>
            </a:pPr>
            <a:r>
              <a:rPr lang="en-GB" sz="4000" dirty="0"/>
              <a:t>“I just felt ill all the time and I wasn’t sleeping at night. I woke up feeling ill and I didn’t want to come into work, not because of the student but because of the situation ….. Even just thinking about it now </a:t>
            </a:r>
            <a:r>
              <a:rPr lang="en-GB" sz="4000" dirty="0" smtClean="0"/>
              <a:t>makes me feel </a:t>
            </a:r>
            <a:r>
              <a:rPr lang="en-GB" sz="4000" dirty="0"/>
              <a:t>ill”</a:t>
            </a:r>
          </a:p>
          <a:p>
            <a:pPr marL="0" indent="0">
              <a:buNone/>
            </a:pPr>
            <a:r>
              <a:rPr lang="en-GB" sz="4000" dirty="0"/>
              <a:t>(Black et al, 2013)</a:t>
            </a:r>
          </a:p>
        </p:txBody>
      </p:sp>
    </p:spTree>
    <p:extLst>
      <p:ext uri="{BB962C8B-B14F-4D97-AF65-F5344CB8AC3E}">
        <p14:creationId xmlns:p14="http://schemas.microsoft.com/office/powerpoint/2010/main" val="390319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BD3B96-5022-434B-B769-D967524DFE8B}"/>
              </a:ext>
            </a:extLst>
          </p:cNvPr>
          <p:cNvSpPr>
            <a:spLocks noGrp="1"/>
          </p:cNvSpPr>
          <p:nvPr>
            <p:ph type="title"/>
          </p:nvPr>
        </p:nvSpPr>
        <p:spPr>
          <a:solidFill>
            <a:schemeClr val="tx2">
              <a:lumMod val="20000"/>
              <a:lumOff val="80000"/>
            </a:schemeClr>
          </a:solidFill>
          <a:ln>
            <a:solidFill>
              <a:schemeClr val="accent2"/>
            </a:solidFill>
          </a:ln>
        </p:spPr>
        <p:txBody>
          <a:bodyPr/>
          <a:lstStyle/>
          <a:p>
            <a:r>
              <a:rPr lang="en-GB" dirty="0" smtClean="0"/>
              <a:t>Still a cause </a:t>
            </a:r>
            <a:r>
              <a:rPr lang="en-GB" dirty="0"/>
              <a:t>of </a:t>
            </a:r>
            <a:r>
              <a:rPr lang="en-GB" dirty="0" smtClean="0"/>
              <a:t>concern?</a:t>
            </a:r>
            <a:endParaRPr lang="en-GB" dirty="0"/>
          </a:p>
        </p:txBody>
      </p:sp>
      <p:sp>
        <p:nvSpPr>
          <p:cNvPr id="3" name="Content Placeholder 2">
            <a:extLst>
              <a:ext uri="{FF2B5EF4-FFF2-40B4-BE49-F238E27FC236}">
                <a16:creationId xmlns="" xmlns:a16="http://schemas.microsoft.com/office/drawing/2014/main" id="{5C548E79-D101-47A3-8D1C-739D0A1C5F09}"/>
              </a:ext>
            </a:extLst>
          </p:cNvPr>
          <p:cNvSpPr>
            <a:spLocks noGrp="1"/>
          </p:cNvSpPr>
          <p:nvPr>
            <p:ph idx="1"/>
          </p:nvPr>
        </p:nvSpPr>
        <p:spPr/>
        <p:txBody>
          <a:bodyPr/>
          <a:lstStyle/>
          <a:p>
            <a:pPr marL="0" indent="0">
              <a:buNone/>
            </a:pPr>
            <a:r>
              <a:rPr lang="en-GB" dirty="0" smtClean="0"/>
              <a:t>Failure </a:t>
            </a:r>
            <a:r>
              <a:rPr lang="en-GB" dirty="0"/>
              <a:t>to fail is a major concern in practice. To safeguard the public, mentors and practice teachers should be aware of the consequences of failing to fail a student and </a:t>
            </a:r>
            <a:r>
              <a:rPr lang="en-GB" dirty="0" smtClean="0"/>
              <a:t>be aware of how </a:t>
            </a:r>
            <a:r>
              <a:rPr lang="en-GB" dirty="0"/>
              <a:t>to manage students who cause </a:t>
            </a:r>
            <a:r>
              <a:rPr lang="en-GB" dirty="0" smtClean="0"/>
              <a:t>concerns.</a:t>
            </a:r>
            <a:endParaRPr lang="en-GB" dirty="0"/>
          </a:p>
          <a:p>
            <a:pPr marL="0" indent="0">
              <a:buNone/>
            </a:pPr>
            <a:r>
              <a:rPr lang="en-GB" dirty="0"/>
              <a:t>(Houghton, 2016)</a:t>
            </a:r>
          </a:p>
          <a:p>
            <a:pPr marL="0" indent="0">
              <a:buNone/>
            </a:pPr>
            <a:endParaRPr lang="en-GB" dirty="0"/>
          </a:p>
          <a:p>
            <a:pPr marL="0" indent="0">
              <a:buNone/>
            </a:pPr>
            <a:r>
              <a:rPr lang="en-GB" dirty="0"/>
              <a:t>Failing student nurses who do not meet the required standard is essential if the profession is to protect patients and their families. I suspect there are many examples of student nurses who should have failed having been passed </a:t>
            </a:r>
            <a:r>
              <a:rPr lang="en-GB" dirty="0" smtClean="0"/>
              <a:t>by (poorly </a:t>
            </a:r>
            <a:r>
              <a:rPr lang="en-GB" dirty="0"/>
              <a:t>prepared mentors) to be let loose as registered professionals! </a:t>
            </a:r>
            <a:r>
              <a:rPr lang="en-GB" dirty="0" smtClean="0"/>
              <a:t>(Hardicre, 2017: Participant </a:t>
            </a:r>
            <a:r>
              <a:rPr lang="en-GB" dirty="0"/>
              <a:t>FF2</a:t>
            </a:r>
            <a:r>
              <a:rPr lang="en-GB" dirty="0" smtClean="0"/>
              <a:t>)</a:t>
            </a:r>
          </a:p>
          <a:p>
            <a:pPr marL="0" indent="0" algn="ctr">
              <a:buNone/>
            </a:pPr>
            <a:r>
              <a:rPr lang="en-GB" sz="2000" dirty="0" smtClean="0">
                <a:solidFill>
                  <a:srgbClr val="FF0000"/>
                </a:solidFill>
              </a:rPr>
              <a:t>Consider: mentors and educators develop the future workforce </a:t>
            </a:r>
          </a:p>
          <a:p>
            <a:pPr marL="0" indent="0" algn="ctr">
              <a:buNone/>
            </a:pPr>
            <a:r>
              <a:rPr lang="en-GB" sz="2000" dirty="0">
                <a:solidFill>
                  <a:srgbClr val="FF0000"/>
                </a:solidFill>
              </a:rPr>
              <a:t>O</a:t>
            </a:r>
            <a:r>
              <a:rPr lang="en-GB" sz="2000" dirty="0" smtClean="0">
                <a:solidFill>
                  <a:srgbClr val="FF0000"/>
                </a:solidFill>
              </a:rPr>
              <a:t>ur own future colleagues</a:t>
            </a:r>
            <a:endParaRPr lang="en-GB" sz="2000" dirty="0">
              <a:solidFill>
                <a:srgbClr val="FF0000"/>
              </a:solidFill>
            </a:endParaRPr>
          </a:p>
          <a:p>
            <a:pPr marL="0" indent="0">
              <a:buNone/>
            </a:pPr>
            <a:endParaRPr lang="en-GB" sz="2800" dirty="0"/>
          </a:p>
        </p:txBody>
      </p:sp>
    </p:spTree>
    <p:extLst>
      <p:ext uri="{BB962C8B-B14F-4D97-AF65-F5344CB8AC3E}">
        <p14:creationId xmlns:p14="http://schemas.microsoft.com/office/powerpoint/2010/main" val="1558212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E81ED8-7498-4479-82D5-C5ADF5D3A17B}"/>
              </a:ext>
            </a:extLst>
          </p:cNvPr>
          <p:cNvSpPr>
            <a:spLocks noGrp="1"/>
          </p:cNvSpPr>
          <p:nvPr>
            <p:ph type="title"/>
          </p:nvPr>
        </p:nvSpPr>
        <p:spPr>
          <a:xfrm>
            <a:off x="609600" y="124865"/>
            <a:ext cx="10972800" cy="1143000"/>
          </a:xfrm>
          <a:solidFill>
            <a:schemeClr val="tx2">
              <a:lumMod val="20000"/>
              <a:lumOff val="80000"/>
            </a:schemeClr>
          </a:solidFill>
          <a:ln>
            <a:solidFill>
              <a:schemeClr val="accent2"/>
            </a:solidFill>
          </a:ln>
        </p:spPr>
        <p:txBody>
          <a:bodyPr/>
          <a:lstStyle/>
          <a:p>
            <a:r>
              <a:rPr lang="en-GB" dirty="0"/>
              <a:t>Thoughts</a:t>
            </a:r>
          </a:p>
        </p:txBody>
      </p:sp>
      <p:sp>
        <p:nvSpPr>
          <p:cNvPr id="3" name="Content Placeholder 2">
            <a:extLst>
              <a:ext uri="{FF2B5EF4-FFF2-40B4-BE49-F238E27FC236}">
                <a16:creationId xmlns="" xmlns:a16="http://schemas.microsoft.com/office/drawing/2014/main" id="{79909A9D-8E50-40A2-B4DA-4209E04E0B86}"/>
              </a:ext>
            </a:extLst>
          </p:cNvPr>
          <p:cNvSpPr>
            <a:spLocks noGrp="1"/>
          </p:cNvSpPr>
          <p:nvPr>
            <p:ph idx="1"/>
          </p:nvPr>
        </p:nvSpPr>
        <p:spPr>
          <a:xfrm>
            <a:off x="609600" y="1387367"/>
            <a:ext cx="10972800" cy="4525963"/>
          </a:xfrm>
        </p:spPr>
        <p:txBody>
          <a:bodyPr/>
          <a:lstStyle/>
          <a:p>
            <a:pPr marL="0" indent="0">
              <a:buNone/>
            </a:pPr>
            <a:r>
              <a:rPr lang="en-GB" dirty="0"/>
              <a:t>It is vital to identify a failing student </a:t>
            </a:r>
            <a:r>
              <a:rPr lang="en-GB" dirty="0" smtClean="0"/>
              <a:t>quickly in </a:t>
            </a:r>
            <a:r>
              <a:rPr lang="en-GB" dirty="0"/>
              <a:t>order to help and support them achieve their ultimate goal of qualification</a:t>
            </a:r>
          </a:p>
          <a:p>
            <a:pPr marL="0" indent="0">
              <a:buNone/>
            </a:pPr>
            <a:endParaRPr lang="en-GB" dirty="0"/>
          </a:p>
          <a:p>
            <a:pPr marL="0" indent="0">
              <a:buNone/>
            </a:pPr>
            <a:r>
              <a:rPr lang="en-GB" dirty="0"/>
              <a:t>Giving the benefit of the doubt can lead to students continuing to pass placements when developmental intervention was </a:t>
            </a:r>
            <a:r>
              <a:rPr lang="en-GB" dirty="0" smtClean="0"/>
              <a:t>required at a much earlier stage</a:t>
            </a:r>
            <a:endParaRPr lang="en-GB" dirty="0"/>
          </a:p>
          <a:p>
            <a:pPr marL="0" indent="0">
              <a:buNone/>
            </a:pPr>
            <a:endParaRPr lang="en-GB" dirty="0"/>
          </a:p>
          <a:p>
            <a:pPr marL="0" indent="0">
              <a:buNone/>
            </a:pPr>
            <a:r>
              <a:rPr lang="en-GB" dirty="0"/>
              <a:t>This can lead to the worst case scenario where it becomes the responsibility of the sign off mentors in the final placement to make a decision to </a:t>
            </a:r>
            <a:r>
              <a:rPr lang="en-GB" dirty="0" smtClean="0"/>
              <a:t>fail. This is very upsetting for all concerned.</a:t>
            </a:r>
            <a:endParaRPr lang="en-GB" dirty="0"/>
          </a:p>
          <a:p>
            <a:pPr marL="0" indent="0">
              <a:buNone/>
            </a:pPr>
            <a:endParaRPr lang="en-GB" dirty="0"/>
          </a:p>
          <a:p>
            <a:pPr marL="0" indent="0">
              <a:buNone/>
            </a:pPr>
            <a:r>
              <a:rPr lang="en-GB" dirty="0" smtClean="0"/>
              <a:t>Much of the literature explores views of the mentors, clinical practice educators and University staff. </a:t>
            </a:r>
            <a:r>
              <a:rPr lang="en-GB" u="sng" dirty="0" smtClean="0"/>
              <a:t>An exploration of the students views is also required.</a:t>
            </a:r>
            <a:endParaRPr lang="en-GB" u="sng" dirty="0"/>
          </a:p>
        </p:txBody>
      </p:sp>
    </p:spTree>
    <p:extLst>
      <p:ext uri="{BB962C8B-B14F-4D97-AF65-F5344CB8AC3E}">
        <p14:creationId xmlns:p14="http://schemas.microsoft.com/office/powerpoint/2010/main" val="1033655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5E1927-EBBC-4C95-8432-9FD193A5FD70}"/>
              </a:ext>
            </a:extLst>
          </p:cNvPr>
          <p:cNvSpPr>
            <a:spLocks noGrp="1"/>
          </p:cNvSpPr>
          <p:nvPr>
            <p:ph type="title"/>
          </p:nvPr>
        </p:nvSpPr>
        <p:spPr/>
        <p:txBody>
          <a:bodyPr/>
          <a:lstStyle/>
          <a:p>
            <a:r>
              <a:rPr lang="en-GB" dirty="0"/>
              <a:t>Have you ever passed a student nurse you felt should have failed?</a:t>
            </a:r>
          </a:p>
        </p:txBody>
      </p:sp>
      <p:graphicFrame>
        <p:nvGraphicFramePr>
          <p:cNvPr id="9" name="Content Placeholder 8">
            <a:extLst>
              <a:ext uri="{FF2B5EF4-FFF2-40B4-BE49-F238E27FC236}">
                <a16:creationId xmlns="" xmlns:a16="http://schemas.microsoft.com/office/drawing/2014/main" id="{F82325E1-9927-4B95-B9A3-8EC3D582DAB3}"/>
              </a:ext>
            </a:extLst>
          </p:cNvPr>
          <p:cNvGraphicFramePr>
            <a:graphicFrameLocks noGrp="1"/>
          </p:cNvGraphicFramePr>
          <p:nvPr>
            <p:ph idx="1"/>
            <p:extLst>
              <p:ext uri="{D42A27DB-BD31-4B8C-83A1-F6EECF244321}">
                <p14:modId xmlns:p14="http://schemas.microsoft.com/office/powerpoint/2010/main" val="3692436868"/>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p:cNvPicPr>
            <a:picLocks noChangeAspect="1"/>
          </p:cNvPicPr>
          <p:nvPr/>
        </p:nvPicPr>
        <p:blipFill>
          <a:blip r:embed="rId3"/>
          <a:stretch>
            <a:fillRect/>
          </a:stretch>
        </p:blipFill>
        <p:spPr>
          <a:xfrm>
            <a:off x="267192" y="956875"/>
            <a:ext cx="1135939" cy="921525"/>
          </a:xfrm>
          <a:prstGeom prst="rect">
            <a:avLst/>
          </a:prstGeom>
        </p:spPr>
      </p:pic>
      <p:sp>
        <p:nvSpPr>
          <p:cNvPr id="4" name="TextBox 3"/>
          <p:cNvSpPr txBox="1"/>
          <p:nvPr/>
        </p:nvSpPr>
        <p:spPr>
          <a:xfrm>
            <a:off x="1521372" y="1150883"/>
            <a:ext cx="1515736" cy="369332"/>
          </a:xfrm>
          <a:prstGeom prst="rect">
            <a:avLst/>
          </a:prstGeom>
          <a:noFill/>
        </p:spPr>
        <p:txBody>
          <a:bodyPr wrap="none" rtlCol="0">
            <a:spAutoFit/>
          </a:bodyPr>
          <a:lstStyle/>
          <a:p>
            <a:r>
              <a:rPr lang="en-GB" dirty="0" smtClean="0"/>
              <a:t>Twitter survey</a:t>
            </a:r>
            <a:endParaRPr lang="en-GB" dirty="0"/>
          </a:p>
        </p:txBody>
      </p:sp>
    </p:spTree>
    <p:extLst>
      <p:ext uri="{BB962C8B-B14F-4D97-AF65-F5344CB8AC3E}">
        <p14:creationId xmlns:p14="http://schemas.microsoft.com/office/powerpoint/2010/main" val="1302589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680CC1-1362-49B0-B761-335632ACCAA5}"/>
              </a:ext>
            </a:extLst>
          </p:cNvPr>
          <p:cNvSpPr>
            <a:spLocks noGrp="1"/>
          </p:cNvSpPr>
          <p:nvPr>
            <p:ph type="title"/>
          </p:nvPr>
        </p:nvSpPr>
        <p:spPr/>
        <p:txBody>
          <a:bodyPr/>
          <a:lstStyle/>
          <a:p>
            <a:r>
              <a:rPr lang="en-GB" dirty="0"/>
              <a:t>What were the reasons for passing a student who concerned you?</a:t>
            </a:r>
          </a:p>
        </p:txBody>
      </p:sp>
      <p:sp>
        <p:nvSpPr>
          <p:cNvPr id="6" name="Content Placeholder 5">
            <a:extLst>
              <a:ext uri="{FF2B5EF4-FFF2-40B4-BE49-F238E27FC236}">
                <a16:creationId xmlns="" xmlns:a16="http://schemas.microsoft.com/office/drawing/2014/main" id="{DCE1B0B8-11A3-4CDA-AF95-FBE6DD6E0EF7}"/>
              </a:ext>
            </a:extLst>
          </p:cNvPr>
          <p:cNvSpPr>
            <a:spLocks noGrp="1"/>
          </p:cNvSpPr>
          <p:nvPr>
            <p:ph idx="1"/>
          </p:nvPr>
        </p:nvSpPr>
        <p:spPr>
          <a:xfrm>
            <a:off x="228600" y="846138"/>
            <a:ext cx="3498574" cy="2481816"/>
          </a:xfrm>
          <a:prstGeom prst="cloudCallou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GB" dirty="0"/>
              <a:t>I didn’t know how to manage the situation</a:t>
            </a:r>
          </a:p>
          <a:p>
            <a:pPr marL="0" indent="0" algn="ctr">
              <a:buNone/>
            </a:pPr>
            <a:r>
              <a:rPr lang="en-GB" dirty="0"/>
              <a:t>29%</a:t>
            </a:r>
          </a:p>
        </p:txBody>
      </p:sp>
      <p:sp>
        <p:nvSpPr>
          <p:cNvPr id="7" name="Content Placeholder 5">
            <a:extLst>
              <a:ext uri="{FF2B5EF4-FFF2-40B4-BE49-F238E27FC236}">
                <a16:creationId xmlns="" xmlns:a16="http://schemas.microsoft.com/office/drawing/2014/main" id="{661C98D2-5AB8-40F4-B54B-3D217A4511C9}"/>
              </a:ext>
            </a:extLst>
          </p:cNvPr>
          <p:cNvSpPr txBox="1">
            <a:spLocks/>
          </p:cNvSpPr>
          <p:nvPr/>
        </p:nvSpPr>
        <p:spPr bwMode="auto">
          <a:xfrm>
            <a:off x="831574" y="3327954"/>
            <a:ext cx="3498574" cy="2481816"/>
          </a:xfrm>
          <a:prstGeom prst="cloudCallou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57175" indent="-257175" algn="l" defTabSz="342900" rtl="0" eaLnBrk="1" fontAlgn="base" hangingPunct="1">
              <a:spcBef>
                <a:spcPct val="20000"/>
              </a:spcBef>
              <a:spcAft>
                <a:spcPct val="0"/>
              </a:spcAft>
              <a:buFont typeface="Arial" panose="020B0604020202020204" pitchFamily="34" charset="0"/>
              <a:buChar char="•"/>
              <a:defRPr sz="2400" kern="1200">
                <a:solidFill>
                  <a:schemeClr val="lt1"/>
                </a:solidFill>
                <a:latin typeface="+mn-lt"/>
                <a:ea typeface="+mn-ea"/>
                <a:cs typeface="+mn-cs"/>
              </a:defRPr>
            </a:lvl1pPr>
            <a:lvl2pPr marL="557213" indent="-214313" algn="l" defTabSz="342900" rtl="0" eaLnBrk="1" fontAlgn="base" hangingPunct="1">
              <a:spcBef>
                <a:spcPct val="20000"/>
              </a:spcBef>
              <a:spcAft>
                <a:spcPct val="0"/>
              </a:spcAft>
              <a:buFont typeface="Arial" panose="020B0604020202020204" pitchFamily="34" charset="0"/>
              <a:buChar char="–"/>
              <a:defRPr sz="2100" kern="1200">
                <a:solidFill>
                  <a:schemeClr val="lt1"/>
                </a:solidFill>
                <a:latin typeface="+mn-lt"/>
                <a:ea typeface="+mn-ea"/>
                <a:cs typeface="+mn-cs"/>
              </a:defRPr>
            </a:lvl2pPr>
            <a:lvl3pPr marL="857250" indent="-171450" algn="l" defTabSz="342900" rtl="0" eaLnBrk="1" fontAlgn="base" hangingPunct="1">
              <a:spcBef>
                <a:spcPct val="20000"/>
              </a:spcBef>
              <a:spcAft>
                <a:spcPct val="0"/>
              </a:spcAft>
              <a:buFont typeface="Arial" panose="020B0604020202020204" pitchFamily="34" charset="0"/>
              <a:buChar char="•"/>
              <a:defRPr kern="1200">
                <a:solidFill>
                  <a:schemeClr val="lt1"/>
                </a:solidFill>
                <a:latin typeface="+mn-lt"/>
                <a:ea typeface="+mn-ea"/>
                <a:cs typeface="+mn-cs"/>
              </a:defRPr>
            </a:lvl3pPr>
            <a:lvl4pPr marL="1200150" indent="-171450" algn="l" defTabSz="342900" rtl="0" eaLnBrk="1" fontAlgn="base" hangingPunct="1">
              <a:spcBef>
                <a:spcPct val="20000"/>
              </a:spcBef>
              <a:spcAft>
                <a:spcPct val="0"/>
              </a:spcAft>
              <a:buFont typeface="Arial" panose="020B0604020202020204" pitchFamily="34" charset="0"/>
              <a:buChar char="–"/>
              <a:defRPr sz="1500" kern="1200">
                <a:solidFill>
                  <a:schemeClr val="lt1"/>
                </a:solidFill>
                <a:latin typeface="+mn-lt"/>
                <a:ea typeface="+mn-ea"/>
                <a:cs typeface="+mn-cs"/>
              </a:defRPr>
            </a:lvl4pPr>
            <a:lvl5pPr marL="1543050" indent="-171450" algn="l" defTabSz="342900" rtl="0" eaLnBrk="1" fontAlgn="base" hangingPunct="1">
              <a:spcBef>
                <a:spcPct val="20000"/>
              </a:spcBef>
              <a:spcAft>
                <a:spcPct val="0"/>
              </a:spcAft>
              <a:buFont typeface="Arial" panose="020B0604020202020204" pitchFamily="34" charset="0"/>
              <a:buChar char="»"/>
              <a:defRPr sz="1500" kern="1200">
                <a:solidFill>
                  <a:schemeClr val="lt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lt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lt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lt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lt1"/>
                </a:solidFill>
                <a:latin typeface="+mn-lt"/>
                <a:ea typeface="+mn-ea"/>
                <a:cs typeface="+mn-cs"/>
              </a:defRPr>
            </a:lvl9pPr>
          </a:lstStyle>
          <a:p>
            <a:pPr marL="0" indent="0" algn="ctr">
              <a:buNone/>
            </a:pPr>
            <a:r>
              <a:rPr lang="en-GB" dirty="0"/>
              <a:t>I gave them the benefit of the doubt</a:t>
            </a:r>
          </a:p>
          <a:p>
            <a:pPr marL="0" indent="0" algn="ctr">
              <a:buNone/>
            </a:pPr>
            <a:r>
              <a:rPr lang="en-GB" dirty="0"/>
              <a:t>29%</a:t>
            </a:r>
          </a:p>
        </p:txBody>
      </p:sp>
      <p:sp>
        <p:nvSpPr>
          <p:cNvPr id="9" name="Content Placeholder 5">
            <a:extLst>
              <a:ext uri="{FF2B5EF4-FFF2-40B4-BE49-F238E27FC236}">
                <a16:creationId xmlns="" xmlns:a16="http://schemas.microsoft.com/office/drawing/2014/main" id="{CB48D971-2B43-4D57-89E7-084C207E0B7C}"/>
              </a:ext>
            </a:extLst>
          </p:cNvPr>
          <p:cNvSpPr txBox="1">
            <a:spLocks/>
          </p:cNvSpPr>
          <p:nvPr/>
        </p:nvSpPr>
        <p:spPr bwMode="auto">
          <a:xfrm>
            <a:off x="4151245" y="3978709"/>
            <a:ext cx="3498574" cy="2481816"/>
          </a:xfrm>
          <a:prstGeom prst="cloudCallout">
            <a:avLst/>
          </a:prstGeom>
          <a:solidFill>
            <a:srgbClr val="92D05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57175" indent="-257175" algn="l" defTabSz="342900" rtl="0" eaLnBrk="1" fontAlgn="base" hangingPunct="1">
              <a:spcBef>
                <a:spcPct val="20000"/>
              </a:spcBef>
              <a:spcAft>
                <a:spcPct val="0"/>
              </a:spcAft>
              <a:buFont typeface="Arial" panose="020B0604020202020204" pitchFamily="34" charset="0"/>
              <a:buChar char="•"/>
              <a:defRPr sz="2400" kern="1200">
                <a:solidFill>
                  <a:schemeClr val="lt1"/>
                </a:solidFill>
                <a:latin typeface="+mn-lt"/>
                <a:ea typeface="+mn-ea"/>
                <a:cs typeface="+mn-cs"/>
              </a:defRPr>
            </a:lvl1pPr>
            <a:lvl2pPr marL="557213" indent="-214313" algn="l" defTabSz="342900" rtl="0" eaLnBrk="1" fontAlgn="base" hangingPunct="1">
              <a:spcBef>
                <a:spcPct val="20000"/>
              </a:spcBef>
              <a:spcAft>
                <a:spcPct val="0"/>
              </a:spcAft>
              <a:buFont typeface="Arial" panose="020B0604020202020204" pitchFamily="34" charset="0"/>
              <a:buChar char="–"/>
              <a:defRPr sz="2100" kern="1200">
                <a:solidFill>
                  <a:schemeClr val="lt1"/>
                </a:solidFill>
                <a:latin typeface="+mn-lt"/>
                <a:ea typeface="+mn-ea"/>
                <a:cs typeface="+mn-cs"/>
              </a:defRPr>
            </a:lvl2pPr>
            <a:lvl3pPr marL="857250" indent="-171450" algn="l" defTabSz="342900" rtl="0" eaLnBrk="1" fontAlgn="base" hangingPunct="1">
              <a:spcBef>
                <a:spcPct val="20000"/>
              </a:spcBef>
              <a:spcAft>
                <a:spcPct val="0"/>
              </a:spcAft>
              <a:buFont typeface="Arial" panose="020B0604020202020204" pitchFamily="34" charset="0"/>
              <a:buChar char="•"/>
              <a:defRPr kern="1200">
                <a:solidFill>
                  <a:schemeClr val="lt1"/>
                </a:solidFill>
                <a:latin typeface="+mn-lt"/>
                <a:ea typeface="+mn-ea"/>
                <a:cs typeface="+mn-cs"/>
              </a:defRPr>
            </a:lvl3pPr>
            <a:lvl4pPr marL="1200150" indent="-171450" algn="l" defTabSz="342900" rtl="0" eaLnBrk="1" fontAlgn="base" hangingPunct="1">
              <a:spcBef>
                <a:spcPct val="20000"/>
              </a:spcBef>
              <a:spcAft>
                <a:spcPct val="0"/>
              </a:spcAft>
              <a:buFont typeface="Arial" panose="020B0604020202020204" pitchFamily="34" charset="0"/>
              <a:buChar char="–"/>
              <a:defRPr sz="1500" kern="1200">
                <a:solidFill>
                  <a:schemeClr val="lt1"/>
                </a:solidFill>
                <a:latin typeface="+mn-lt"/>
                <a:ea typeface="+mn-ea"/>
                <a:cs typeface="+mn-cs"/>
              </a:defRPr>
            </a:lvl4pPr>
            <a:lvl5pPr marL="1543050" indent="-171450" algn="l" defTabSz="342900" rtl="0" eaLnBrk="1" fontAlgn="base" hangingPunct="1">
              <a:spcBef>
                <a:spcPct val="20000"/>
              </a:spcBef>
              <a:spcAft>
                <a:spcPct val="0"/>
              </a:spcAft>
              <a:buFont typeface="Arial" panose="020B0604020202020204" pitchFamily="34" charset="0"/>
              <a:buChar char="»"/>
              <a:defRPr sz="1500" kern="1200">
                <a:solidFill>
                  <a:schemeClr val="lt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lt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lt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lt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lt1"/>
                </a:solidFill>
                <a:latin typeface="+mn-lt"/>
                <a:ea typeface="+mn-ea"/>
                <a:cs typeface="+mn-cs"/>
              </a:defRPr>
            </a:lvl9pPr>
          </a:lstStyle>
          <a:p>
            <a:pPr marL="0" indent="0" algn="ctr">
              <a:buNone/>
            </a:pPr>
            <a:r>
              <a:rPr lang="en-GB" dirty="0"/>
              <a:t>I felt bad about failing the student</a:t>
            </a:r>
          </a:p>
          <a:p>
            <a:pPr marL="0" indent="0" algn="ctr">
              <a:buNone/>
            </a:pPr>
            <a:r>
              <a:rPr lang="en-GB" dirty="0"/>
              <a:t>14%</a:t>
            </a:r>
          </a:p>
        </p:txBody>
      </p:sp>
      <p:sp>
        <p:nvSpPr>
          <p:cNvPr id="10" name="Content Placeholder 5">
            <a:extLst>
              <a:ext uri="{FF2B5EF4-FFF2-40B4-BE49-F238E27FC236}">
                <a16:creationId xmlns="" xmlns:a16="http://schemas.microsoft.com/office/drawing/2014/main" id="{BDDAD375-BC5F-4E3D-BFF8-CCF7554F54BC}"/>
              </a:ext>
            </a:extLst>
          </p:cNvPr>
          <p:cNvSpPr txBox="1">
            <a:spLocks/>
          </p:cNvSpPr>
          <p:nvPr/>
        </p:nvSpPr>
        <p:spPr bwMode="auto">
          <a:xfrm>
            <a:off x="8045727" y="923735"/>
            <a:ext cx="3684104" cy="2992025"/>
          </a:xfrm>
          <a:prstGeom prst="cloudCallout">
            <a:avLst/>
          </a:prstGeom>
          <a:solidFill>
            <a:srgbClr val="FF5050"/>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57175" indent="-257175" algn="l" defTabSz="342900" rtl="0" eaLnBrk="1" fontAlgn="base" hangingPunct="1">
              <a:spcBef>
                <a:spcPct val="20000"/>
              </a:spcBef>
              <a:spcAft>
                <a:spcPct val="0"/>
              </a:spcAft>
              <a:buFont typeface="Arial" panose="020B0604020202020204" pitchFamily="34" charset="0"/>
              <a:buChar char="•"/>
              <a:defRPr sz="2400" kern="1200">
                <a:solidFill>
                  <a:schemeClr val="lt1"/>
                </a:solidFill>
                <a:latin typeface="+mn-lt"/>
                <a:ea typeface="+mn-ea"/>
                <a:cs typeface="+mn-cs"/>
              </a:defRPr>
            </a:lvl1pPr>
            <a:lvl2pPr marL="557213" indent="-214313" algn="l" defTabSz="342900" rtl="0" eaLnBrk="1" fontAlgn="base" hangingPunct="1">
              <a:spcBef>
                <a:spcPct val="20000"/>
              </a:spcBef>
              <a:spcAft>
                <a:spcPct val="0"/>
              </a:spcAft>
              <a:buFont typeface="Arial" panose="020B0604020202020204" pitchFamily="34" charset="0"/>
              <a:buChar char="–"/>
              <a:defRPr sz="2100" kern="1200">
                <a:solidFill>
                  <a:schemeClr val="lt1"/>
                </a:solidFill>
                <a:latin typeface="+mn-lt"/>
                <a:ea typeface="+mn-ea"/>
                <a:cs typeface="+mn-cs"/>
              </a:defRPr>
            </a:lvl2pPr>
            <a:lvl3pPr marL="857250" indent="-171450" algn="l" defTabSz="342900" rtl="0" eaLnBrk="1" fontAlgn="base" hangingPunct="1">
              <a:spcBef>
                <a:spcPct val="20000"/>
              </a:spcBef>
              <a:spcAft>
                <a:spcPct val="0"/>
              </a:spcAft>
              <a:buFont typeface="Arial" panose="020B0604020202020204" pitchFamily="34" charset="0"/>
              <a:buChar char="•"/>
              <a:defRPr kern="1200">
                <a:solidFill>
                  <a:schemeClr val="lt1"/>
                </a:solidFill>
                <a:latin typeface="+mn-lt"/>
                <a:ea typeface="+mn-ea"/>
                <a:cs typeface="+mn-cs"/>
              </a:defRPr>
            </a:lvl3pPr>
            <a:lvl4pPr marL="1200150" indent="-171450" algn="l" defTabSz="342900" rtl="0" eaLnBrk="1" fontAlgn="base" hangingPunct="1">
              <a:spcBef>
                <a:spcPct val="20000"/>
              </a:spcBef>
              <a:spcAft>
                <a:spcPct val="0"/>
              </a:spcAft>
              <a:buFont typeface="Arial" panose="020B0604020202020204" pitchFamily="34" charset="0"/>
              <a:buChar char="–"/>
              <a:defRPr sz="1500" kern="1200">
                <a:solidFill>
                  <a:schemeClr val="lt1"/>
                </a:solidFill>
                <a:latin typeface="+mn-lt"/>
                <a:ea typeface="+mn-ea"/>
                <a:cs typeface="+mn-cs"/>
              </a:defRPr>
            </a:lvl4pPr>
            <a:lvl5pPr marL="1543050" indent="-171450" algn="l" defTabSz="342900" rtl="0" eaLnBrk="1" fontAlgn="base" hangingPunct="1">
              <a:spcBef>
                <a:spcPct val="20000"/>
              </a:spcBef>
              <a:spcAft>
                <a:spcPct val="0"/>
              </a:spcAft>
              <a:buFont typeface="Arial" panose="020B0604020202020204" pitchFamily="34" charset="0"/>
              <a:buChar char="»"/>
              <a:defRPr sz="1500" kern="1200">
                <a:solidFill>
                  <a:schemeClr val="lt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lt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lt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lt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lt1"/>
                </a:solidFill>
                <a:latin typeface="+mn-lt"/>
                <a:ea typeface="+mn-ea"/>
                <a:cs typeface="+mn-cs"/>
              </a:defRPr>
            </a:lvl9pPr>
          </a:lstStyle>
          <a:p>
            <a:pPr marL="0" indent="0" algn="ctr">
              <a:buNone/>
            </a:pPr>
            <a:r>
              <a:rPr lang="en-GB" dirty="0"/>
              <a:t>Though it was just me as she had passed all previous placements</a:t>
            </a:r>
          </a:p>
          <a:p>
            <a:pPr marL="0" indent="0" algn="ctr">
              <a:buNone/>
            </a:pPr>
            <a:r>
              <a:rPr lang="en-GB" dirty="0"/>
              <a:t>14%</a:t>
            </a:r>
          </a:p>
        </p:txBody>
      </p:sp>
      <p:sp>
        <p:nvSpPr>
          <p:cNvPr id="11" name="Content Placeholder 5">
            <a:extLst>
              <a:ext uri="{FF2B5EF4-FFF2-40B4-BE49-F238E27FC236}">
                <a16:creationId xmlns="" xmlns:a16="http://schemas.microsoft.com/office/drawing/2014/main" id="{D63D1708-BCC9-447A-A378-845DDF2035B0}"/>
              </a:ext>
            </a:extLst>
          </p:cNvPr>
          <p:cNvSpPr txBox="1">
            <a:spLocks/>
          </p:cNvSpPr>
          <p:nvPr/>
        </p:nvSpPr>
        <p:spPr bwMode="auto">
          <a:xfrm>
            <a:off x="8554280" y="3915760"/>
            <a:ext cx="3498574" cy="2481816"/>
          </a:xfrm>
          <a:prstGeom prst="cloudCallou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57175" indent="-257175" algn="l" defTabSz="342900" rtl="0" eaLnBrk="1" fontAlgn="base" hangingPunct="1">
              <a:spcBef>
                <a:spcPct val="20000"/>
              </a:spcBef>
              <a:spcAft>
                <a:spcPct val="0"/>
              </a:spcAft>
              <a:buFont typeface="Arial" panose="020B0604020202020204" pitchFamily="34" charset="0"/>
              <a:buChar char="•"/>
              <a:defRPr sz="2400" kern="1200">
                <a:solidFill>
                  <a:schemeClr val="lt1"/>
                </a:solidFill>
                <a:latin typeface="+mn-lt"/>
                <a:ea typeface="+mn-ea"/>
                <a:cs typeface="+mn-cs"/>
              </a:defRPr>
            </a:lvl1pPr>
            <a:lvl2pPr marL="557213" indent="-214313" algn="l" defTabSz="342900" rtl="0" eaLnBrk="1" fontAlgn="base" hangingPunct="1">
              <a:spcBef>
                <a:spcPct val="20000"/>
              </a:spcBef>
              <a:spcAft>
                <a:spcPct val="0"/>
              </a:spcAft>
              <a:buFont typeface="Arial" panose="020B0604020202020204" pitchFamily="34" charset="0"/>
              <a:buChar char="–"/>
              <a:defRPr sz="2100" kern="1200">
                <a:solidFill>
                  <a:schemeClr val="lt1"/>
                </a:solidFill>
                <a:latin typeface="+mn-lt"/>
                <a:ea typeface="+mn-ea"/>
                <a:cs typeface="+mn-cs"/>
              </a:defRPr>
            </a:lvl2pPr>
            <a:lvl3pPr marL="857250" indent="-171450" algn="l" defTabSz="342900" rtl="0" eaLnBrk="1" fontAlgn="base" hangingPunct="1">
              <a:spcBef>
                <a:spcPct val="20000"/>
              </a:spcBef>
              <a:spcAft>
                <a:spcPct val="0"/>
              </a:spcAft>
              <a:buFont typeface="Arial" panose="020B0604020202020204" pitchFamily="34" charset="0"/>
              <a:buChar char="•"/>
              <a:defRPr kern="1200">
                <a:solidFill>
                  <a:schemeClr val="lt1"/>
                </a:solidFill>
                <a:latin typeface="+mn-lt"/>
                <a:ea typeface="+mn-ea"/>
                <a:cs typeface="+mn-cs"/>
              </a:defRPr>
            </a:lvl3pPr>
            <a:lvl4pPr marL="1200150" indent="-171450" algn="l" defTabSz="342900" rtl="0" eaLnBrk="1" fontAlgn="base" hangingPunct="1">
              <a:spcBef>
                <a:spcPct val="20000"/>
              </a:spcBef>
              <a:spcAft>
                <a:spcPct val="0"/>
              </a:spcAft>
              <a:buFont typeface="Arial" panose="020B0604020202020204" pitchFamily="34" charset="0"/>
              <a:buChar char="–"/>
              <a:defRPr sz="1500" kern="1200">
                <a:solidFill>
                  <a:schemeClr val="lt1"/>
                </a:solidFill>
                <a:latin typeface="+mn-lt"/>
                <a:ea typeface="+mn-ea"/>
                <a:cs typeface="+mn-cs"/>
              </a:defRPr>
            </a:lvl4pPr>
            <a:lvl5pPr marL="1543050" indent="-171450" algn="l" defTabSz="342900" rtl="0" eaLnBrk="1" fontAlgn="base" hangingPunct="1">
              <a:spcBef>
                <a:spcPct val="20000"/>
              </a:spcBef>
              <a:spcAft>
                <a:spcPct val="0"/>
              </a:spcAft>
              <a:buFont typeface="Arial" panose="020B0604020202020204" pitchFamily="34" charset="0"/>
              <a:buChar char="»"/>
              <a:defRPr sz="1500" kern="1200">
                <a:solidFill>
                  <a:schemeClr val="lt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lt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lt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lt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lt1"/>
                </a:solidFill>
                <a:latin typeface="+mn-lt"/>
                <a:ea typeface="+mn-ea"/>
                <a:cs typeface="+mn-cs"/>
              </a:defRPr>
            </a:lvl9pPr>
          </a:lstStyle>
          <a:p>
            <a:pPr marL="0" indent="0" algn="ctr">
              <a:buNone/>
            </a:pPr>
            <a:r>
              <a:rPr lang="en-GB" dirty="0"/>
              <a:t>I thought the University would overturn my decision</a:t>
            </a:r>
          </a:p>
          <a:p>
            <a:pPr marL="0" indent="0" algn="ctr">
              <a:buNone/>
            </a:pPr>
            <a:r>
              <a:rPr lang="en-GB" dirty="0"/>
              <a:t>29%</a:t>
            </a:r>
          </a:p>
        </p:txBody>
      </p:sp>
      <p:sp>
        <p:nvSpPr>
          <p:cNvPr id="8" name="Content Placeholder 5">
            <a:extLst>
              <a:ext uri="{FF2B5EF4-FFF2-40B4-BE49-F238E27FC236}">
                <a16:creationId xmlns="" xmlns:a16="http://schemas.microsoft.com/office/drawing/2014/main" id="{3EC5E82D-A396-4D44-8674-B098F62FD03D}"/>
              </a:ext>
            </a:extLst>
          </p:cNvPr>
          <p:cNvSpPr txBox="1">
            <a:spLocks/>
          </p:cNvSpPr>
          <p:nvPr/>
        </p:nvSpPr>
        <p:spPr bwMode="auto">
          <a:xfrm>
            <a:off x="4465984" y="1417638"/>
            <a:ext cx="3650975" cy="2899259"/>
          </a:xfrm>
          <a:prstGeom prst="cloudCallout">
            <a:avLst>
              <a:gd name="adj1" fmla="val 36517"/>
              <a:gd name="adj2" fmla="val 63414"/>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57175" indent="-257175" algn="l" defTabSz="342900" rtl="0" eaLnBrk="1" fontAlgn="base" hangingPunct="1">
              <a:spcBef>
                <a:spcPct val="20000"/>
              </a:spcBef>
              <a:spcAft>
                <a:spcPct val="0"/>
              </a:spcAft>
              <a:buFont typeface="Arial" panose="020B0604020202020204" pitchFamily="34" charset="0"/>
              <a:buChar char="•"/>
              <a:defRPr sz="2400" kern="1200">
                <a:solidFill>
                  <a:schemeClr val="lt1"/>
                </a:solidFill>
                <a:latin typeface="+mn-lt"/>
                <a:ea typeface="+mn-ea"/>
                <a:cs typeface="+mn-cs"/>
              </a:defRPr>
            </a:lvl1pPr>
            <a:lvl2pPr marL="557213" indent="-214313" algn="l" defTabSz="342900" rtl="0" eaLnBrk="1" fontAlgn="base" hangingPunct="1">
              <a:spcBef>
                <a:spcPct val="20000"/>
              </a:spcBef>
              <a:spcAft>
                <a:spcPct val="0"/>
              </a:spcAft>
              <a:buFont typeface="Arial" panose="020B0604020202020204" pitchFamily="34" charset="0"/>
              <a:buChar char="–"/>
              <a:defRPr sz="2100" kern="1200">
                <a:solidFill>
                  <a:schemeClr val="lt1"/>
                </a:solidFill>
                <a:latin typeface="+mn-lt"/>
                <a:ea typeface="+mn-ea"/>
                <a:cs typeface="+mn-cs"/>
              </a:defRPr>
            </a:lvl2pPr>
            <a:lvl3pPr marL="857250" indent="-171450" algn="l" defTabSz="342900" rtl="0" eaLnBrk="1" fontAlgn="base" hangingPunct="1">
              <a:spcBef>
                <a:spcPct val="20000"/>
              </a:spcBef>
              <a:spcAft>
                <a:spcPct val="0"/>
              </a:spcAft>
              <a:buFont typeface="Arial" panose="020B0604020202020204" pitchFamily="34" charset="0"/>
              <a:buChar char="•"/>
              <a:defRPr kern="1200">
                <a:solidFill>
                  <a:schemeClr val="lt1"/>
                </a:solidFill>
                <a:latin typeface="+mn-lt"/>
                <a:ea typeface="+mn-ea"/>
                <a:cs typeface="+mn-cs"/>
              </a:defRPr>
            </a:lvl3pPr>
            <a:lvl4pPr marL="1200150" indent="-171450" algn="l" defTabSz="342900" rtl="0" eaLnBrk="1" fontAlgn="base" hangingPunct="1">
              <a:spcBef>
                <a:spcPct val="20000"/>
              </a:spcBef>
              <a:spcAft>
                <a:spcPct val="0"/>
              </a:spcAft>
              <a:buFont typeface="Arial" panose="020B0604020202020204" pitchFamily="34" charset="0"/>
              <a:buChar char="–"/>
              <a:defRPr sz="1500" kern="1200">
                <a:solidFill>
                  <a:schemeClr val="lt1"/>
                </a:solidFill>
                <a:latin typeface="+mn-lt"/>
                <a:ea typeface="+mn-ea"/>
                <a:cs typeface="+mn-cs"/>
              </a:defRPr>
            </a:lvl4pPr>
            <a:lvl5pPr marL="1543050" indent="-171450" algn="l" defTabSz="342900" rtl="0" eaLnBrk="1" fontAlgn="base" hangingPunct="1">
              <a:spcBef>
                <a:spcPct val="20000"/>
              </a:spcBef>
              <a:spcAft>
                <a:spcPct val="0"/>
              </a:spcAft>
              <a:buFont typeface="Arial" panose="020B0604020202020204" pitchFamily="34" charset="0"/>
              <a:buChar char="»"/>
              <a:defRPr sz="1500" kern="1200">
                <a:solidFill>
                  <a:schemeClr val="lt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lt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lt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lt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lt1"/>
                </a:solidFill>
                <a:latin typeface="+mn-lt"/>
                <a:ea typeface="+mn-ea"/>
                <a:cs typeface="+mn-cs"/>
              </a:defRPr>
            </a:lvl9pPr>
          </a:lstStyle>
          <a:p>
            <a:pPr marL="0" indent="0" algn="ctr">
              <a:buNone/>
            </a:pPr>
            <a:r>
              <a:rPr lang="en-GB" dirty="0"/>
              <a:t>Didn’t have any evidence to prove my concerns</a:t>
            </a:r>
          </a:p>
          <a:p>
            <a:pPr marL="0" indent="0" algn="ctr">
              <a:buNone/>
            </a:pPr>
            <a:r>
              <a:rPr lang="en-GB" dirty="0"/>
              <a:t>43%</a:t>
            </a:r>
          </a:p>
        </p:txBody>
      </p:sp>
    </p:spTree>
    <p:extLst>
      <p:ext uri="{BB962C8B-B14F-4D97-AF65-F5344CB8AC3E}">
        <p14:creationId xmlns:p14="http://schemas.microsoft.com/office/powerpoint/2010/main" val="1175180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151E8E-A9D1-4EC5-A3B8-7591AC9C961C}"/>
              </a:ext>
            </a:extLst>
          </p:cNvPr>
          <p:cNvSpPr>
            <a:spLocks noGrp="1"/>
          </p:cNvSpPr>
          <p:nvPr>
            <p:ph type="title"/>
          </p:nvPr>
        </p:nvSpPr>
        <p:spPr/>
        <p:txBody>
          <a:bodyPr/>
          <a:lstStyle/>
          <a:p>
            <a:r>
              <a:rPr lang="en-GB" u="sng" dirty="0"/>
              <a:t>77% had previously failed a student. </a:t>
            </a:r>
            <a:r>
              <a:rPr lang="en-GB" dirty="0"/>
              <a:t/>
            </a:r>
            <a:br>
              <a:rPr lang="en-GB" dirty="0"/>
            </a:br>
            <a:r>
              <a:rPr lang="en-GB" dirty="0"/>
              <a:t>What impact did this have on the mentors own health and wellbeing?</a:t>
            </a:r>
          </a:p>
        </p:txBody>
      </p:sp>
      <p:graphicFrame>
        <p:nvGraphicFramePr>
          <p:cNvPr id="4" name="Content Placeholder 3">
            <a:extLst>
              <a:ext uri="{FF2B5EF4-FFF2-40B4-BE49-F238E27FC236}">
                <a16:creationId xmlns="" xmlns:a16="http://schemas.microsoft.com/office/drawing/2014/main" id="{91595DE6-41AE-4BF2-A67C-75255E7B98DA}"/>
              </a:ext>
            </a:extLst>
          </p:cNvPr>
          <p:cNvGraphicFramePr>
            <a:graphicFrameLocks noGrp="1"/>
          </p:cNvGraphicFramePr>
          <p:nvPr>
            <p:ph idx="1"/>
            <p:extLst>
              <p:ext uri="{D42A27DB-BD31-4B8C-83A1-F6EECF244321}">
                <p14:modId xmlns:p14="http://schemas.microsoft.com/office/powerpoint/2010/main" val="2597670950"/>
              </p:ext>
            </p:extLst>
          </p:nvPr>
        </p:nvGraphicFramePr>
        <p:xfrm>
          <a:off x="609600" y="1971261"/>
          <a:ext cx="10972800" cy="4175760"/>
        </p:xfrm>
        <a:graphic>
          <a:graphicData uri="http://schemas.openxmlformats.org/drawingml/2006/table">
            <a:tbl>
              <a:tblPr firstRow="1" bandRow="1">
                <a:tableStyleId>{5940675A-B579-460E-94D1-54222C63F5DA}</a:tableStyleId>
              </a:tblPr>
              <a:tblGrid>
                <a:gridCol w="8322365">
                  <a:extLst>
                    <a:ext uri="{9D8B030D-6E8A-4147-A177-3AD203B41FA5}">
                      <a16:colId xmlns="" xmlns:a16="http://schemas.microsoft.com/office/drawing/2014/main" val="1252885131"/>
                    </a:ext>
                  </a:extLst>
                </a:gridCol>
                <a:gridCol w="2650435">
                  <a:extLst>
                    <a:ext uri="{9D8B030D-6E8A-4147-A177-3AD203B41FA5}">
                      <a16:colId xmlns="" xmlns:a16="http://schemas.microsoft.com/office/drawing/2014/main" val="2334946493"/>
                    </a:ext>
                  </a:extLst>
                </a:gridCol>
              </a:tblGrid>
              <a:tr h="370840">
                <a:tc>
                  <a:txBody>
                    <a:bodyPr/>
                    <a:lstStyle/>
                    <a:p>
                      <a:r>
                        <a:rPr lang="en-GB" sz="2800" dirty="0"/>
                        <a:t>Statement</a:t>
                      </a:r>
                    </a:p>
                  </a:txBody>
                  <a:tcPr>
                    <a:solidFill>
                      <a:schemeClr val="accent3">
                        <a:lumMod val="20000"/>
                        <a:lumOff val="80000"/>
                      </a:schemeClr>
                    </a:solidFill>
                  </a:tcPr>
                </a:tc>
                <a:tc>
                  <a:txBody>
                    <a:bodyPr/>
                    <a:lstStyle/>
                    <a:p>
                      <a:r>
                        <a:rPr lang="en-GB" sz="2800" dirty="0"/>
                        <a:t>% responses</a:t>
                      </a:r>
                    </a:p>
                  </a:txBody>
                  <a:tcPr>
                    <a:solidFill>
                      <a:schemeClr val="accent3">
                        <a:lumMod val="20000"/>
                        <a:lumOff val="80000"/>
                      </a:schemeClr>
                    </a:solidFill>
                  </a:tcPr>
                </a:tc>
                <a:extLst>
                  <a:ext uri="{0D108BD9-81ED-4DB2-BD59-A6C34878D82A}">
                    <a16:rowId xmlns="" xmlns:a16="http://schemas.microsoft.com/office/drawing/2014/main" val="2455346417"/>
                  </a:ext>
                </a:extLst>
              </a:tr>
              <a:tr h="370840">
                <a:tc>
                  <a:txBody>
                    <a:bodyPr/>
                    <a:lstStyle/>
                    <a:p>
                      <a:r>
                        <a:rPr lang="en-GB" sz="2400" dirty="0"/>
                        <a:t>The situation caused me stress</a:t>
                      </a:r>
                    </a:p>
                  </a:txBody>
                  <a:tcPr/>
                </a:tc>
                <a:tc>
                  <a:txBody>
                    <a:bodyPr/>
                    <a:lstStyle/>
                    <a:p>
                      <a:r>
                        <a:rPr lang="en-GB" sz="2400" dirty="0"/>
                        <a:t>46</a:t>
                      </a:r>
                    </a:p>
                  </a:txBody>
                  <a:tcPr/>
                </a:tc>
                <a:extLst>
                  <a:ext uri="{0D108BD9-81ED-4DB2-BD59-A6C34878D82A}">
                    <a16:rowId xmlns="" xmlns:a16="http://schemas.microsoft.com/office/drawing/2014/main" val="3054407150"/>
                  </a:ext>
                </a:extLst>
              </a:tr>
              <a:tr h="370840">
                <a:tc>
                  <a:txBody>
                    <a:bodyPr/>
                    <a:lstStyle/>
                    <a:p>
                      <a:r>
                        <a:rPr lang="en-GB" sz="2400" dirty="0"/>
                        <a:t>The situation caused me anxiety</a:t>
                      </a:r>
                    </a:p>
                  </a:txBody>
                  <a:tcPr/>
                </a:tc>
                <a:tc>
                  <a:txBody>
                    <a:bodyPr/>
                    <a:lstStyle/>
                    <a:p>
                      <a:r>
                        <a:rPr lang="en-GB" sz="2400" dirty="0"/>
                        <a:t>38</a:t>
                      </a:r>
                    </a:p>
                  </a:txBody>
                  <a:tcPr/>
                </a:tc>
                <a:extLst>
                  <a:ext uri="{0D108BD9-81ED-4DB2-BD59-A6C34878D82A}">
                    <a16:rowId xmlns="" xmlns:a16="http://schemas.microsoft.com/office/drawing/2014/main" val="1054337464"/>
                  </a:ext>
                </a:extLst>
              </a:tr>
              <a:tr h="370840">
                <a:tc>
                  <a:txBody>
                    <a:bodyPr/>
                    <a:lstStyle/>
                    <a:p>
                      <a:r>
                        <a:rPr lang="en-GB" sz="2400" dirty="0"/>
                        <a:t>I felt there was a weight on my shoulders</a:t>
                      </a:r>
                    </a:p>
                  </a:txBody>
                  <a:tcPr/>
                </a:tc>
                <a:tc>
                  <a:txBody>
                    <a:bodyPr/>
                    <a:lstStyle/>
                    <a:p>
                      <a:r>
                        <a:rPr lang="en-GB" sz="2400" dirty="0"/>
                        <a:t>38</a:t>
                      </a:r>
                    </a:p>
                  </a:txBody>
                  <a:tcPr/>
                </a:tc>
                <a:extLst>
                  <a:ext uri="{0D108BD9-81ED-4DB2-BD59-A6C34878D82A}">
                    <a16:rowId xmlns="" xmlns:a16="http://schemas.microsoft.com/office/drawing/2014/main" val="2743688970"/>
                  </a:ext>
                </a:extLst>
              </a:tr>
              <a:tr h="370840">
                <a:tc>
                  <a:txBody>
                    <a:bodyPr/>
                    <a:lstStyle/>
                    <a:p>
                      <a:r>
                        <a:rPr lang="en-GB" sz="2400" dirty="0"/>
                        <a:t>I felt guilty</a:t>
                      </a:r>
                    </a:p>
                  </a:txBody>
                  <a:tcPr/>
                </a:tc>
                <a:tc>
                  <a:txBody>
                    <a:bodyPr/>
                    <a:lstStyle/>
                    <a:p>
                      <a:r>
                        <a:rPr lang="en-GB" sz="2400" dirty="0"/>
                        <a:t>33</a:t>
                      </a:r>
                    </a:p>
                  </a:txBody>
                  <a:tcPr/>
                </a:tc>
                <a:extLst>
                  <a:ext uri="{0D108BD9-81ED-4DB2-BD59-A6C34878D82A}">
                    <a16:rowId xmlns="" xmlns:a16="http://schemas.microsoft.com/office/drawing/2014/main" val="3153798367"/>
                  </a:ext>
                </a:extLst>
              </a:tr>
              <a:tr h="370840">
                <a:tc>
                  <a:txBody>
                    <a:bodyPr/>
                    <a:lstStyle/>
                    <a:p>
                      <a:r>
                        <a:rPr lang="en-GB" sz="2400" dirty="0"/>
                        <a:t>I was worried I hadn’t followed the correct procedure</a:t>
                      </a:r>
                    </a:p>
                  </a:txBody>
                  <a:tcPr/>
                </a:tc>
                <a:tc>
                  <a:txBody>
                    <a:bodyPr/>
                    <a:lstStyle/>
                    <a:p>
                      <a:r>
                        <a:rPr lang="en-GB" sz="2400" dirty="0"/>
                        <a:t>33</a:t>
                      </a:r>
                    </a:p>
                  </a:txBody>
                  <a:tcPr/>
                </a:tc>
                <a:extLst>
                  <a:ext uri="{0D108BD9-81ED-4DB2-BD59-A6C34878D82A}">
                    <a16:rowId xmlns="" xmlns:a16="http://schemas.microsoft.com/office/drawing/2014/main" val="4062178446"/>
                  </a:ext>
                </a:extLst>
              </a:tr>
              <a:tr h="370840">
                <a:tc>
                  <a:txBody>
                    <a:bodyPr/>
                    <a:lstStyle/>
                    <a:p>
                      <a:r>
                        <a:rPr lang="en-GB" sz="2400" dirty="0"/>
                        <a:t>It made me question my own abilities</a:t>
                      </a:r>
                    </a:p>
                  </a:txBody>
                  <a:tcPr/>
                </a:tc>
                <a:tc>
                  <a:txBody>
                    <a:bodyPr/>
                    <a:lstStyle/>
                    <a:p>
                      <a:r>
                        <a:rPr lang="en-GB" sz="2400" dirty="0"/>
                        <a:t>29</a:t>
                      </a:r>
                    </a:p>
                  </a:txBody>
                  <a:tcPr/>
                </a:tc>
                <a:extLst>
                  <a:ext uri="{0D108BD9-81ED-4DB2-BD59-A6C34878D82A}">
                    <a16:rowId xmlns="" xmlns:a16="http://schemas.microsoft.com/office/drawing/2014/main" val="1663212650"/>
                  </a:ext>
                </a:extLst>
              </a:tr>
              <a:tr h="370840">
                <a:tc>
                  <a:txBody>
                    <a:bodyPr/>
                    <a:lstStyle/>
                    <a:p>
                      <a:r>
                        <a:rPr lang="en-GB" sz="2400" dirty="0"/>
                        <a:t>The situation impacted upon my sleep</a:t>
                      </a:r>
                    </a:p>
                  </a:txBody>
                  <a:tcPr/>
                </a:tc>
                <a:tc>
                  <a:txBody>
                    <a:bodyPr/>
                    <a:lstStyle/>
                    <a:p>
                      <a:r>
                        <a:rPr lang="en-GB" sz="2400" dirty="0"/>
                        <a:t>8</a:t>
                      </a:r>
                    </a:p>
                  </a:txBody>
                  <a:tcPr/>
                </a:tc>
                <a:extLst>
                  <a:ext uri="{0D108BD9-81ED-4DB2-BD59-A6C34878D82A}">
                    <a16:rowId xmlns="" xmlns:a16="http://schemas.microsoft.com/office/drawing/2014/main" val="4245193392"/>
                  </a:ext>
                </a:extLst>
              </a:tr>
              <a:tr h="370840">
                <a:tc>
                  <a:txBody>
                    <a:bodyPr/>
                    <a:lstStyle/>
                    <a:p>
                      <a:r>
                        <a:rPr lang="en-GB" sz="2400" dirty="0"/>
                        <a:t>It didn’t have any impact on me</a:t>
                      </a:r>
                    </a:p>
                  </a:txBody>
                  <a:tcPr/>
                </a:tc>
                <a:tc>
                  <a:txBody>
                    <a:bodyPr/>
                    <a:lstStyle/>
                    <a:p>
                      <a:r>
                        <a:rPr lang="en-GB" sz="2400" dirty="0"/>
                        <a:t>21</a:t>
                      </a:r>
                    </a:p>
                  </a:txBody>
                  <a:tcPr/>
                </a:tc>
                <a:extLst>
                  <a:ext uri="{0D108BD9-81ED-4DB2-BD59-A6C34878D82A}">
                    <a16:rowId xmlns="" xmlns:a16="http://schemas.microsoft.com/office/drawing/2014/main" val="2048611062"/>
                  </a:ext>
                </a:extLst>
              </a:tr>
            </a:tbl>
          </a:graphicData>
        </a:graphic>
      </p:graphicFrame>
    </p:spTree>
    <p:extLst>
      <p:ext uri="{BB962C8B-B14F-4D97-AF65-F5344CB8AC3E}">
        <p14:creationId xmlns:p14="http://schemas.microsoft.com/office/powerpoint/2010/main" val="3214064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BB8C70-EC71-4FB8-AA1B-2F5D0CA228EE}"/>
              </a:ext>
            </a:extLst>
          </p:cNvPr>
          <p:cNvSpPr>
            <a:spLocks noGrp="1"/>
          </p:cNvSpPr>
          <p:nvPr>
            <p:ph type="title"/>
          </p:nvPr>
        </p:nvSpPr>
        <p:spPr/>
        <p:txBody>
          <a:bodyPr/>
          <a:lstStyle/>
          <a:p>
            <a:r>
              <a:rPr lang="en-GB" dirty="0"/>
              <a:t>On a scale of 0 -10 how well do you think you have been prepared to manage a failing student?</a:t>
            </a:r>
          </a:p>
        </p:txBody>
      </p:sp>
      <p:graphicFrame>
        <p:nvGraphicFramePr>
          <p:cNvPr id="6" name="Content Placeholder 5">
            <a:extLst>
              <a:ext uri="{FF2B5EF4-FFF2-40B4-BE49-F238E27FC236}">
                <a16:creationId xmlns="" xmlns:a16="http://schemas.microsoft.com/office/drawing/2014/main" id="{754801C2-64DC-4BD8-AD92-BF275B40DB1B}"/>
              </a:ext>
            </a:extLst>
          </p:cNvPr>
          <p:cNvGraphicFramePr>
            <a:graphicFrameLocks noGrp="1"/>
          </p:cNvGraphicFramePr>
          <p:nvPr>
            <p:ph idx="1"/>
            <p:extLst>
              <p:ext uri="{D42A27DB-BD31-4B8C-83A1-F6EECF244321}">
                <p14:modId xmlns:p14="http://schemas.microsoft.com/office/powerpoint/2010/main" val="851946015"/>
              </p:ext>
            </p:extLst>
          </p:nvPr>
        </p:nvGraphicFramePr>
        <p:xfrm>
          <a:off x="609600" y="1417638"/>
          <a:ext cx="10972800" cy="4826000"/>
        </p:xfrm>
        <a:graphic>
          <a:graphicData uri="http://schemas.openxmlformats.org/drawingml/2006/chart">
            <c:chart xmlns:c="http://schemas.openxmlformats.org/drawingml/2006/chart" xmlns:r="http://schemas.openxmlformats.org/officeDocument/2006/relationships" r:id="rId2"/>
          </a:graphicData>
        </a:graphic>
      </p:graphicFrame>
      <p:sp>
        <p:nvSpPr>
          <p:cNvPr id="3" name="Folded Corner 2"/>
          <p:cNvSpPr/>
          <p:nvPr/>
        </p:nvSpPr>
        <p:spPr>
          <a:xfrm>
            <a:off x="8789276" y="3870434"/>
            <a:ext cx="2577662" cy="1765738"/>
          </a:xfrm>
          <a:prstGeom prst="foldedCorner">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rgbClr val="C00000"/>
                </a:solidFill>
              </a:rPr>
              <a:t>There is a need to define what managing a failing student means …. </a:t>
            </a:r>
            <a:endParaRPr lang="en-GB" dirty="0">
              <a:solidFill>
                <a:srgbClr val="C00000"/>
              </a:solidFill>
            </a:endParaRPr>
          </a:p>
        </p:txBody>
      </p:sp>
    </p:spTree>
    <p:extLst>
      <p:ext uri="{BB962C8B-B14F-4D97-AF65-F5344CB8AC3E}">
        <p14:creationId xmlns:p14="http://schemas.microsoft.com/office/powerpoint/2010/main" val="2789078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3A63A0-135E-4AAF-8E63-1484BD453CC1}"/>
              </a:ext>
            </a:extLst>
          </p:cNvPr>
          <p:cNvSpPr>
            <a:spLocks noGrp="1"/>
          </p:cNvSpPr>
          <p:nvPr>
            <p:ph type="title"/>
          </p:nvPr>
        </p:nvSpPr>
        <p:spPr/>
        <p:txBody>
          <a:bodyPr/>
          <a:lstStyle/>
          <a:p>
            <a:r>
              <a:rPr lang="en-GB" dirty="0"/>
              <a:t>On a scale of 0 – 10 how confident are you in managing a failing student? </a:t>
            </a:r>
          </a:p>
        </p:txBody>
      </p:sp>
      <p:graphicFrame>
        <p:nvGraphicFramePr>
          <p:cNvPr id="6" name="Content Placeholder 5">
            <a:extLst>
              <a:ext uri="{FF2B5EF4-FFF2-40B4-BE49-F238E27FC236}">
                <a16:creationId xmlns="" xmlns:a16="http://schemas.microsoft.com/office/drawing/2014/main" id="{C816AE8C-7B2C-480A-B9A8-45410B97387E}"/>
              </a:ext>
            </a:extLst>
          </p:cNvPr>
          <p:cNvGraphicFramePr>
            <a:graphicFrameLocks noGrp="1"/>
          </p:cNvGraphicFramePr>
          <p:nvPr>
            <p:ph idx="1"/>
            <p:extLst>
              <p:ext uri="{D42A27DB-BD31-4B8C-83A1-F6EECF244321}">
                <p14:modId xmlns:p14="http://schemas.microsoft.com/office/powerpoint/2010/main" val="156431363"/>
              </p:ext>
            </p:extLst>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7454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97CADB-661F-4900-BEA4-73C3BCF56822}"/>
              </a:ext>
            </a:extLst>
          </p:cNvPr>
          <p:cNvSpPr>
            <a:spLocks noGrp="1"/>
          </p:cNvSpPr>
          <p:nvPr>
            <p:ph type="title"/>
          </p:nvPr>
        </p:nvSpPr>
        <p:spPr>
          <a:solidFill>
            <a:schemeClr val="tx2">
              <a:lumMod val="20000"/>
              <a:lumOff val="80000"/>
            </a:schemeClr>
          </a:solidFill>
          <a:ln>
            <a:solidFill>
              <a:schemeClr val="accent2"/>
            </a:solidFill>
          </a:ln>
        </p:spPr>
        <p:txBody>
          <a:bodyPr/>
          <a:lstStyle/>
          <a:p>
            <a:r>
              <a:rPr lang="en-GB" dirty="0"/>
              <a:t>Signs of a failing student</a:t>
            </a:r>
          </a:p>
        </p:txBody>
      </p:sp>
      <p:sp>
        <p:nvSpPr>
          <p:cNvPr id="3" name="Content Placeholder 2">
            <a:extLst>
              <a:ext uri="{FF2B5EF4-FFF2-40B4-BE49-F238E27FC236}">
                <a16:creationId xmlns="" xmlns:a16="http://schemas.microsoft.com/office/drawing/2014/main" id="{308D1F9A-19B5-47F1-A485-DE96F8B6A902}"/>
              </a:ext>
            </a:extLst>
          </p:cNvPr>
          <p:cNvSpPr>
            <a:spLocks noGrp="1"/>
          </p:cNvSpPr>
          <p:nvPr>
            <p:ph idx="1"/>
          </p:nvPr>
        </p:nvSpPr>
        <p:spPr/>
        <p:txBody>
          <a:bodyPr/>
          <a:lstStyle/>
          <a:p>
            <a:r>
              <a:rPr lang="en-GB" sz="2800" dirty="0"/>
              <a:t>Discuss the signs of a failing student you have encountered</a:t>
            </a:r>
          </a:p>
          <a:p>
            <a:endParaRPr lang="en-GB" sz="2800" dirty="0"/>
          </a:p>
          <a:p>
            <a:r>
              <a:rPr lang="en-GB" sz="2800" dirty="0"/>
              <a:t>At what stage in the placement did you notice these signs?</a:t>
            </a:r>
          </a:p>
          <a:p>
            <a:endParaRPr lang="en-GB" sz="2800" dirty="0"/>
          </a:p>
          <a:p>
            <a:r>
              <a:rPr lang="en-GB" sz="2800" dirty="0"/>
              <a:t>At what stage did you discuss this with the student nurse?</a:t>
            </a:r>
          </a:p>
          <a:p>
            <a:endParaRPr lang="en-GB" sz="2800" dirty="0"/>
          </a:p>
          <a:p>
            <a:r>
              <a:rPr lang="en-GB" sz="2800" dirty="0"/>
              <a:t>Did you discuss your concerns with anyone else at this stage?</a:t>
            </a:r>
          </a:p>
        </p:txBody>
      </p:sp>
    </p:spTree>
    <p:extLst>
      <p:ext uri="{BB962C8B-B14F-4D97-AF65-F5344CB8AC3E}">
        <p14:creationId xmlns:p14="http://schemas.microsoft.com/office/powerpoint/2010/main" val="3157347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525B77-488A-4E59-9BBC-7CAF74C87EFD}"/>
              </a:ext>
            </a:extLst>
          </p:cNvPr>
          <p:cNvSpPr>
            <a:spLocks noGrp="1"/>
          </p:cNvSpPr>
          <p:nvPr>
            <p:ph type="title"/>
          </p:nvPr>
        </p:nvSpPr>
        <p:spPr>
          <a:solidFill>
            <a:schemeClr val="tx2">
              <a:lumMod val="20000"/>
              <a:lumOff val="80000"/>
            </a:schemeClr>
          </a:solidFill>
          <a:ln>
            <a:solidFill>
              <a:schemeClr val="accent2"/>
            </a:solidFill>
          </a:ln>
        </p:spPr>
        <p:txBody>
          <a:bodyPr/>
          <a:lstStyle/>
          <a:p>
            <a:r>
              <a:rPr lang="en-GB" dirty="0"/>
              <a:t>Signs of a Failing Student</a:t>
            </a:r>
          </a:p>
        </p:txBody>
      </p:sp>
      <p:sp>
        <p:nvSpPr>
          <p:cNvPr id="3" name="Content Placeholder 2">
            <a:extLst>
              <a:ext uri="{FF2B5EF4-FFF2-40B4-BE49-F238E27FC236}">
                <a16:creationId xmlns="" xmlns:a16="http://schemas.microsoft.com/office/drawing/2014/main" id="{E561124B-C265-4D6F-98C7-138C4466661C}"/>
              </a:ext>
            </a:extLst>
          </p:cNvPr>
          <p:cNvSpPr>
            <a:spLocks noGrp="1"/>
          </p:cNvSpPr>
          <p:nvPr>
            <p:ph idx="1"/>
          </p:nvPr>
        </p:nvSpPr>
        <p:spPr/>
        <p:txBody>
          <a:bodyPr/>
          <a:lstStyle/>
          <a:p>
            <a:r>
              <a:rPr lang="en-GB" dirty="0"/>
              <a:t>Lack of interest and motivation</a:t>
            </a:r>
          </a:p>
          <a:p>
            <a:r>
              <a:rPr lang="en-GB" dirty="0"/>
              <a:t>Inconsistent clinical performance</a:t>
            </a:r>
          </a:p>
          <a:p>
            <a:r>
              <a:rPr lang="en-GB" dirty="0"/>
              <a:t>Lack of insight into own weaknesses</a:t>
            </a:r>
          </a:p>
          <a:p>
            <a:r>
              <a:rPr lang="en-GB" dirty="0"/>
              <a:t>Not responding appropriately to feedback</a:t>
            </a:r>
          </a:p>
          <a:p>
            <a:r>
              <a:rPr lang="en-GB" dirty="0"/>
              <a:t>Limited practical, interpersonal and communication skills</a:t>
            </a:r>
          </a:p>
          <a:p>
            <a:r>
              <a:rPr lang="en-GB" dirty="0"/>
              <a:t>Lack of theoretical knowledge</a:t>
            </a:r>
          </a:p>
          <a:p>
            <a:r>
              <a:rPr lang="en-GB" dirty="0"/>
              <a:t>Absence of professional boundaries and behaviours</a:t>
            </a:r>
          </a:p>
          <a:p>
            <a:r>
              <a:rPr lang="en-GB" dirty="0"/>
              <a:t>Unreliable, regularly late or absent</a:t>
            </a:r>
          </a:p>
          <a:p>
            <a:r>
              <a:rPr lang="en-GB" dirty="0"/>
              <a:t>Experiencing poor health, for example withdrawn, tired, listless</a:t>
            </a:r>
          </a:p>
          <a:p>
            <a:pPr marL="0" indent="0">
              <a:buNone/>
            </a:pPr>
            <a:r>
              <a:rPr lang="en-GB" dirty="0"/>
              <a:t>    (Duffy and </a:t>
            </a:r>
            <a:r>
              <a:rPr lang="en-GB" dirty="0" err="1"/>
              <a:t>Hardicre</a:t>
            </a:r>
            <a:r>
              <a:rPr lang="en-GB" dirty="0"/>
              <a:t>, 2007)</a:t>
            </a:r>
          </a:p>
          <a:p>
            <a:endParaRPr lang="en-GB" dirty="0"/>
          </a:p>
        </p:txBody>
      </p:sp>
    </p:spTree>
    <p:extLst>
      <p:ext uri="{BB962C8B-B14F-4D97-AF65-F5344CB8AC3E}">
        <p14:creationId xmlns:p14="http://schemas.microsoft.com/office/powerpoint/2010/main" val="4233907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E37889-458B-4F86-B77C-C230826D3FD1}"/>
              </a:ext>
            </a:extLst>
          </p:cNvPr>
          <p:cNvSpPr>
            <a:spLocks noGrp="1"/>
          </p:cNvSpPr>
          <p:nvPr>
            <p:ph type="title"/>
          </p:nvPr>
        </p:nvSpPr>
        <p:spPr>
          <a:solidFill>
            <a:schemeClr val="tx2">
              <a:lumMod val="20000"/>
              <a:lumOff val="80000"/>
            </a:schemeClr>
          </a:solidFill>
          <a:ln>
            <a:solidFill>
              <a:schemeClr val="accent2"/>
            </a:solidFill>
          </a:ln>
        </p:spPr>
        <p:txBody>
          <a:bodyPr/>
          <a:lstStyle/>
          <a:p>
            <a:r>
              <a:rPr lang="en-GB" sz="4000" dirty="0"/>
              <a:t>Workshop Aims</a:t>
            </a:r>
          </a:p>
        </p:txBody>
      </p:sp>
      <p:sp>
        <p:nvSpPr>
          <p:cNvPr id="3" name="Content Placeholder 2">
            <a:extLst>
              <a:ext uri="{FF2B5EF4-FFF2-40B4-BE49-F238E27FC236}">
                <a16:creationId xmlns="" xmlns:a16="http://schemas.microsoft.com/office/drawing/2014/main" id="{E0111B1C-DABD-42C1-973B-7CBE00F8C770}"/>
              </a:ext>
            </a:extLst>
          </p:cNvPr>
          <p:cNvSpPr>
            <a:spLocks noGrp="1"/>
          </p:cNvSpPr>
          <p:nvPr>
            <p:ph idx="1"/>
          </p:nvPr>
        </p:nvSpPr>
        <p:spPr/>
        <p:txBody>
          <a:bodyPr/>
          <a:lstStyle/>
          <a:p>
            <a:r>
              <a:rPr lang="en-GB" sz="2800" dirty="0" smtClean="0"/>
              <a:t>Review </a:t>
            </a:r>
            <a:r>
              <a:rPr lang="en-GB" sz="2800" dirty="0"/>
              <a:t>the issue of failing to fail in practice</a:t>
            </a:r>
          </a:p>
          <a:p>
            <a:r>
              <a:rPr lang="en-GB" sz="2800" dirty="0"/>
              <a:t>Consider the emotional impact on the mentor when managing a failing </a:t>
            </a:r>
            <a:r>
              <a:rPr lang="en-GB" sz="2800" dirty="0" smtClean="0"/>
              <a:t>student</a:t>
            </a:r>
          </a:p>
          <a:p>
            <a:r>
              <a:rPr lang="en-GB" sz="2800" dirty="0" smtClean="0"/>
              <a:t>Consider the emotional impact on the student</a:t>
            </a:r>
            <a:endParaRPr lang="en-GB" sz="2800" dirty="0"/>
          </a:p>
          <a:p>
            <a:r>
              <a:rPr lang="en-GB" sz="2800" dirty="0"/>
              <a:t>Explore how to identify and manage a failing student</a:t>
            </a:r>
          </a:p>
          <a:p>
            <a:r>
              <a:rPr lang="en-GB" sz="2800" dirty="0"/>
              <a:t>Explore how the student can </a:t>
            </a:r>
            <a:r>
              <a:rPr lang="en-GB" sz="2800" dirty="0" smtClean="0"/>
              <a:t>best be </a:t>
            </a:r>
            <a:r>
              <a:rPr lang="en-GB" sz="2800" dirty="0"/>
              <a:t>supported</a:t>
            </a:r>
          </a:p>
          <a:p>
            <a:r>
              <a:rPr lang="en-GB" sz="2800" dirty="0"/>
              <a:t>Explore how mentors can be further supported </a:t>
            </a:r>
            <a:endParaRPr lang="en-GB" sz="2800" dirty="0" smtClean="0"/>
          </a:p>
          <a:p>
            <a:r>
              <a:rPr lang="en-GB" sz="2800" dirty="0" smtClean="0"/>
              <a:t>Share best practice</a:t>
            </a:r>
            <a:endParaRPr lang="en-GB" sz="2800" dirty="0"/>
          </a:p>
        </p:txBody>
      </p:sp>
    </p:spTree>
    <p:extLst>
      <p:ext uri="{BB962C8B-B14F-4D97-AF65-F5344CB8AC3E}">
        <p14:creationId xmlns:p14="http://schemas.microsoft.com/office/powerpoint/2010/main" val="966154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F3616D-22BC-4EA7-8A94-9AA186580E5F}"/>
              </a:ext>
            </a:extLst>
          </p:cNvPr>
          <p:cNvSpPr>
            <a:spLocks noGrp="1"/>
          </p:cNvSpPr>
          <p:nvPr>
            <p:ph type="title"/>
          </p:nvPr>
        </p:nvSpPr>
        <p:spPr/>
        <p:txBody>
          <a:bodyPr/>
          <a:lstStyle/>
          <a:p>
            <a:r>
              <a:rPr lang="en-GB" dirty="0"/>
              <a:t>Activity</a:t>
            </a:r>
          </a:p>
        </p:txBody>
      </p:sp>
      <p:sp>
        <p:nvSpPr>
          <p:cNvPr id="3" name="Content Placeholder 2">
            <a:extLst>
              <a:ext uri="{FF2B5EF4-FFF2-40B4-BE49-F238E27FC236}">
                <a16:creationId xmlns="" xmlns:a16="http://schemas.microsoft.com/office/drawing/2014/main" id="{1FDD901C-8B4E-431C-A4EF-B75218EF46F4}"/>
              </a:ext>
            </a:extLst>
          </p:cNvPr>
          <p:cNvSpPr>
            <a:spLocks noGrp="1"/>
          </p:cNvSpPr>
          <p:nvPr>
            <p:ph idx="1"/>
          </p:nvPr>
        </p:nvSpPr>
        <p:spPr/>
        <p:txBody>
          <a:bodyPr/>
          <a:lstStyle/>
          <a:p>
            <a:r>
              <a:rPr lang="en-GB" dirty="0"/>
              <a:t>You have been mentoring Becky for three weeks and her mid-point assessment is due. You get on well with Becky and she is well liked by the other team members. As a student she works hard and always gives the impression that she is enjoying her experience on your ward. She is enthusiastic and bubbly and patients clearly enjoy her company. </a:t>
            </a:r>
          </a:p>
          <a:p>
            <a:r>
              <a:rPr lang="en-GB" dirty="0"/>
              <a:t>You are worried because you have concerns regarding her clinical performance and other team members have also expressed concern. This is the first placement in her second year and previous assessments have been good. The problem is that she is not functioning at the required level and this could result in her failing her final assessment. Becky seems unaware of any problems.</a:t>
            </a:r>
          </a:p>
          <a:p>
            <a:endParaRPr lang="en-GB" dirty="0"/>
          </a:p>
        </p:txBody>
      </p:sp>
    </p:spTree>
    <p:extLst>
      <p:ext uri="{BB962C8B-B14F-4D97-AF65-F5344CB8AC3E}">
        <p14:creationId xmlns:p14="http://schemas.microsoft.com/office/powerpoint/2010/main" val="3714668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99FCBE-2587-4A47-B356-A705C71C2718}"/>
              </a:ext>
            </a:extLst>
          </p:cNvPr>
          <p:cNvSpPr>
            <a:spLocks noGrp="1"/>
          </p:cNvSpPr>
          <p:nvPr>
            <p:ph type="title"/>
          </p:nvPr>
        </p:nvSpPr>
        <p:spPr>
          <a:solidFill>
            <a:schemeClr val="accent2">
              <a:lumMod val="20000"/>
              <a:lumOff val="80000"/>
            </a:schemeClr>
          </a:solidFill>
          <a:ln>
            <a:solidFill>
              <a:schemeClr val="accent1"/>
            </a:solidFill>
          </a:ln>
        </p:spPr>
        <p:txBody>
          <a:bodyPr/>
          <a:lstStyle/>
          <a:p>
            <a:r>
              <a:rPr lang="en-GB" dirty="0"/>
              <a:t>Consider</a:t>
            </a:r>
          </a:p>
        </p:txBody>
      </p:sp>
      <p:sp>
        <p:nvSpPr>
          <p:cNvPr id="3" name="Content Placeholder 2">
            <a:extLst>
              <a:ext uri="{FF2B5EF4-FFF2-40B4-BE49-F238E27FC236}">
                <a16:creationId xmlns="" xmlns:a16="http://schemas.microsoft.com/office/drawing/2014/main" id="{8194EFB4-793C-4E24-84F7-885B1C9AE210}"/>
              </a:ext>
            </a:extLst>
          </p:cNvPr>
          <p:cNvSpPr>
            <a:spLocks noGrp="1"/>
          </p:cNvSpPr>
          <p:nvPr>
            <p:ph idx="1"/>
          </p:nvPr>
        </p:nvSpPr>
        <p:spPr/>
        <p:txBody>
          <a:bodyPr/>
          <a:lstStyle/>
          <a:p>
            <a:endParaRPr lang="en-GB" dirty="0"/>
          </a:p>
          <a:p>
            <a:r>
              <a:rPr lang="en-GB" dirty="0"/>
              <a:t>How would you prepare for the mid-point assessment?</a:t>
            </a:r>
          </a:p>
          <a:p>
            <a:r>
              <a:rPr lang="en-GB" dirty="0"/>
              <a:t>Would you involve anyone else or discuss this with anyone else?</a:t>
            </a:r>
          </a:p>
          <a:p>
            <a:r>
              <a:rPr lang="en-GB" dirty="0"/>
              <a:t>How would you approach the assessment with Becky?</a:t>
            </a:r>
          </a:p>
          <a:p>
            <a:r>
              <a:rPr lang="en-GB" dirty="0"/>
              <a:t>What evidence could you provide to </a:t>
            </a:r>
            <a:r>
              <a:rPr lang="en-GB" dirty="0" smtClean="0"/>
              <a:t>Becky regarding your concerns?</a:t>
            </a:r>
            <a:endParaRPr lang="en-GB" dirty="0"/>
          </a:p>
          <a:p>
            <a:r>
              <a:rPr lang="en-GB" dirty="0"/>
              <a:t>What steps could be taken to highlight and work on areas for development?</a:t>
            </a:r>
          </a:p>
          <a:p>
            <a:r>
              <a:rPr lang="en-GB" dirty="0"/>
              <a:t>What success criteria could be used for </a:t>
            </a:r>
            <a:r>
              <a:rPr lang="en-GB" dirty="0" smtClean="0"/>
              <a:t>evidence of development?</a:t>
            </a:r>
            <a:endParaRPr lang="en-GB" dirty="0"/>
          </a:p>
          <a:p>
            <a:r>
              <a:rPr lang="en-GB" dirty="0"/>
              <a:t>What can be done to further support </a:t>
            </a:r>
            <a:r>
              <a:rPr lang="en-GB" dirty="0" smtClean="0"/>
              <a:t>Becky emotionally?</a:t>
            </a:r>
            <a:endParaRPr lang="en-GB" dirty="0"/>
          </a:p>
          <a:p>
            <a:pPr marL="0" indent="0">
              <a:buNone/>
            </a:pPr>
            <a:endParaRPr lang="en-GB" dirty="0"/>
          </a:p>
        </p:txBody>
      </p:sp>
    </p:spTree>
    <p:extLst>
      <p:ext uri="{BB962C8B-B14F-4D97-AF65-F5344CB8AC3E}">
        <p14:creationId xmlns:p14="http://schemas.microsoft.com/office/powerpoint/2010/main" val="2677885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F751D7-117E-4853-88E5-F8A3F4245DDE}"/>
              </a:ext>
            </a:extLst>
          </p:cNvPr>
          <p:cNvSpPr>
            <a:spLocks noGrp="1"/>
          </p:cNvSpPr>
          <p:nvPr>
            <p:ph type="title"/>
          </p:nvPr>
        </p:nvSpPr>
        <p:spPr/>
        <p:txBody>
          <a:bodyPr/>
          <a:lstStyle/>
          <a:p>
            <a:r>
              <a:rPr lang="en-GB" dirty="0"/>
              <a:t>Managing a failing student</a:t>
            </a:r>
          </a:p>
        </p:txBody>
      </p:sp>
      <p:sp>
        <p:nvSpPr>
          <p:cNvPr id="3" name="Content Placeholder 2">
            <a:extLst>
              <a:ext uri="{FF2B5EF4-FFF2-40B4-BE49-F238E27FC236}">
                <a16:creationId xmlns="" xmlns:a16="http://schemas.microsoft.com/office/drawing/2014/main" id="{27489ADD-D79A-45C7-BE46-20E9361BE97B}"/>
              </a:ext>
            </a:extLst>
          </p:cNvPr>
          <p:cNvSpPr>
            <a:spLocks noGrp="1"/>
          </p:cNvSpPr>
          <p:nvPr>
            <p:ph sz="half" idx="1"/>
          </p:nvPr>
        </p:nvSpPr>
        <p:spPr/>
        <p:txBody>
          <a:bodyPr/>
          <a:lstStyle/>
          <a:p>
            <a:r>
              <a:rPr lang="en-GB" dirty="0"/>
              <a:t>Identify the failing student</a:t>
            </a:r>
          </a:p>
          <a:p>
            <a:endParaRPr lang="en-GB" dirty="0"/>
          </a:p>
          <a:p>
            <a:endParaRPr lang="en-GB" dirty="0"/>
          </a:p>
          <a:p>
            <a:r>
              <a:rPr lang="en-GB" dirty="0"/>
              <a:t>Communicate concerns </a:t>
            </a:r>
          </a:p>
          <a:p>
            <a:endParaRPr lang="en-GB" dirty="0"/>
          </a:p>
          <a:p>
            <a:r>
              <a:rPr lang="en-GB" dirty="0"/>
              <a:t>Providing evidence of </a:t>
            </a:r>
          </a:p>
          <a:p>
            <a:pPr marL="0" indent="0">
              <a:buNone/>
            </a:pPr>
            <a:r>
              <a:rPr lang="en-GB" dirty="0"/>
              <a:t>    failure</a:t>
            </a:r>
          </a:p>
          <a:p>
            <a:endParaRPr lang="en-GB" dirty="0"/>
          </a:p>
          <a:p>
            <a:r>
              <a:rPr lang="en-GB" dirty="0"/>
              <a:t>Providing feedback</a:t>
            </a:r>
          </a:p>
          <a:p>
            <a:endParaRPr lang="en-GB" dirty="0"/>
          </a:p>
          <a:p>
            <a:r>
              <a:rPr lang="en-GB" dirty="0"/>
              <a:t>Seeking support</a:t>
            </a:r>
          </a:p>
        </p:txBody>
      </p:sp>
      <p:sp>
        <p:nvSpPr>
          <p:cNvPr id="4" name="Content Placeholder 3">
            <a:extLst>
              <a:ext uri="{FF2B5EF4-FFF2-40B4-BE49-F238E27FC236}">
                <a16:creationId xmlns="" xmlns:a16="http://schemas.microsoft.com/office/drawing/2014/main" id="{97C9285A-0545-47EC-85F0-137B7D1440CD}"/>
              </a:ext>
            </a:extLst>
          </p:cNvPr>
          <p:cNvSpPr>
            <a:spLocks noGrp="1"/>
          </p:cNvSpPr>
          <p:nvPr>
            <p:ph sz="half" idx="2"/>
          </p:nvPr>
        </p:nvSpPr>
        <p:spPr>
          <a:xfrm>
            <a:off x="6158185" y="1324102"/>
            <a:ext cx="5579241" cy="4525963"/>
          </a:xfrm>
        </p:spPr>
        <p:txBody>
          <a:bodyPr/>
          <a:lstStyle/>
          <a:p>
            <a:pPr marL="0" indent="0">
              <a:buNone/>
            </a:pPr>
            <a:r>
              <a:rPr lang="en-GB" dirty="0"/>
              <a:t>Early identification essential. The sooner the better for </a:t>
            </a:r>
            <a:r>
              <a:rPr lang="en-GB" dirty="0" smtClean="0"/>
              <a:t>all </a:t>
            </a:r>
            <a:r>
              <a:rPr lang="en-GB" dirty="0"/>
              <a:t>concerned</a:t>
            </a:r>
          </a:p>
          <a:p>
            <a:pPr marL="0" indent="0">
              <a:buNone/>
            </a:pPr>
            <a:endParaRPr lang="en-GB" dirty="0"/>
          </a:p>
          <a:p>
            <a:pPr marL="0" indent="0">
              <a:buNone/>
            </a:pPr>
            <a:r>
              <a:rPr lang="en-GB" dirty="0"/>
              <a:t>Having the courage to voice concerns and the commitment to face the </a:t>
            </a:r>
            <a:r>
              <a:rPr lang="en-GB" dirty="0" smtClean="0"/>
              <a:t>situation. Communicate, communicate, communicate </a:t>
            </a:r>
            <a:endParaRPr lang="en-GB" dirty="0"/>
          </a:p>
          <a:p>
            <a:pPr marL="0" indent="0">
              <a:buNone/>
            </a:pPr>
            <a:endParaRPr lang="en-GB" dirty="0" smtClean="0"/>
          </a:p>
          <a:p>
            <a:pPr marL="0" indent="0">
              <a:buNone/>
            </a:pPr>
            <a:r>
              <a:rPr lang="en-GB" dirty="0" smtClean="0"/>
              <a:t>Collate </a:t>
            </a:r>
            <a:r>
              <a:rPr lang="en-GB" dirty="0"/>
              <a:t>evidence to support your concerns</a:t>
            </a:r>
          </a:p>
          <a:p>
            <a:pPr marL="0" indent="0">
              <a:buNone/>
            </a:pPr>
            <a:endParaRPr lang="en-GB" dirty="0" smtClean="0"/>
          </a:p>
          <a:p>
            <a:pPr marL="0" indent="0">
              <a:buNone/>
            </a:pPr>
            <a:r>
              <a:rPr lang="en-GB" dirty="0" smtClean="0"/>
              <a:t>Timely </a:t>
            </a:r>
            <a:r>
              <a:rPr lang="en-GB" dirty="0"/>
              <a:t>assessment and feedback essential. Mid point crucial to this process </a:t>
            </a:r>
            <a:r>
              <a:rPr lang="en-GB" dirty="0" smtClean="0"/>
              <a:t>where action </a:t>
            </a:r>
            <a:r>
              <a:rPr lang="en-GB" dirty="0"/>
              <a:t>planning is required</a:t>
            </a:r>
          </a:p>
          <a:p>
            <a:pPr marL="0" indent="0">
              <a:buNone/>
            </a:pPr>
            <a:r>
              <a:rPr lang="en-GB" dirty="0"/>
              <a:t>Make full use of support available – </a:t>
            </a:r>
            <a:r>
              <a:rPr lang="en-GB" dirty="0">
                <a:solidFill>
                  <a:srgbClr val="FF0000"/>
                </a:solidFill>
              </a:rPr>
              <a:t>you should not feel alone when managing a failing student</a:t>
            </a:r>
          </a:p>
        </p:txBody>
      </p:sp>
      <p:sp>
        <p:nvSpPr>
          <p:cNvPr id="5" name="Arrow: Right 4">
            <a:extLst>
              <a:ext uri="{FF2B5EF4-FFF2-40B4-BE49-F238E27FC236}">
                <a16:creationId xmlns="" xmlns:a16="http://schemas.microsoft.com/office/drawing/2014/main" id="{DDD12421-2AD7-47C3-85A4-65C7D1DD4183}"/>
              </a:ext>
            </a:extLst>
          </p:cNvPr>
          <p:cNvSpPr/>
          <p:nvPr/>
        </p:nvSpPr>
        <p:spPr>
          <a:xfrm>
            <a:off x="4055165" y="1709531"/>
            <a:ext cx="2040835" cy="344556"/>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pic>
        <p:nvPicPr>
          <p:cNvPr id="6" name="Picture 5">
            <a:extLst>
              <a:ext uri="{FF2B5EF4-FFF2-40B4-BE49-F238E27FC236}">
                <a16:creationId xmlns="" xmlns:a16="http://schemas.microsoft.com/office/drawing/2014/main" id="{31714E20-6780-49B5-B77C-6D57124C5553}"/>
              </a:ext>
            </a:extLst>
          </p:cNvPr>
          <p:cNvPicPr>
            <a:picLocks noChangeAspect="1"/>
          </p:cNvPicPr>
          <p:nvPr/>
        </p:nvPicPr>
        <p:blipFill>
          <a:blip r:embed="rId2"/>
          <a:stretch>
            <a:fillRect/>
          </a:stretch>
        </p:blipFill>
        <p:spPr>
          <a:xfrm>
            <a:off x="3956119" y="2758673"/>
            <a:ext cx="2139881" cy="463336"/>
          </a:xfrm>
          <a:prstGeom prst="rect">
            <a:avLst/>
          </a:prstGeom>
        </p:spPr>
      </p:pic>
      <p:pic>
        <p:nvPicPr>
          <p:cNvPr id="7" name="Picture 6">
            <a:extLst>
              <a:ext uri="{FF2B5EF4-FFF2-40B4-BE49-F238E27FC236}">
                <a16:creationId xmlns="" xmlns:a16="http://schemas.microsoft.com/office/drawing/2014/main" id="{E5C9BA4A-13C8-444E-81C9-95DD4FDED83E}"/>
              </a:ext>
            </a:extLst>
          </p:cNvPr>
          <p:cNvPicPr>
            <a:picLocks noChangeAspect="1"/>
          </p:cNvPicPr>
          <p:nvPr/>
        </p:nvPicPr>
        <p:blipFill>
          <a:blip r:embed="rId2"/>
          <a:stretch>
            <a:fillRect/>
          </a:stretch>
        </p:blipFill>
        <p:spPr>
          <a:xfrm>
            <a:off x="3854519" y="4668323"/>
            <a:ext cx="2139881" cy="463336"/>
          </a:xfrm>
          <a:prstGeom prst="rect">
            <a:avLst/>
          </a:prstGeom>
        </p:spPr>
      </p:pic>
      <p:pic>
        <p:nvPicPr>
          <p:cNvPr id="8" name="Picture 7">
            <a:extLst>
              <a:ext uri="{FF2B5EF4-FFF2-40B4-BE49-F238E27FC236}">
                <a16:creationId xmlns="" xmlns:a16="http://schemas.microsoft.com/office/drawing/2014/main" id="{8B58EA2A-927A-47BB-916F-BDB2503D2FE0}"/>
              </a:ext>
            </a:extLst>
          </p:cNvPr>
          <p:cNvPicPr>
            <a:picLocks noChangeAspect="1"/>
          </p:cNvPicPr>
          <p:nvPr/>
        </p:nvPicPr>
        <p:blipFill>
          <a:blip r:embed="rId2"/>
          <a:stretch>
            <a:fillRect/>
          </a:stretch>
        </p:blipFill>
        <p:spPr>
          <a:xfrm>
            <a:off x="3854519" y="5610511"/>
            <a:ext cx="2139881" cy="463336"/>
          </a:xfrm>
          <a:prstGeom prst="rect">
            <a:avLst/>
          </a:prstGeom>
        </p:spPr>
      </p:pic>
      <p:pic>
        <p:nvPicPr>
          <p:cNvPr id="9" name="Picture 8">
            <a:extLst>
              <a:ext uri="{FF2B5EF4-FFF2-40B4-BE49-F238E27FC236}">
                <a16:creationId xmlns="" xmlns:a16="http://schemas.microsoft.com/office/drawing/2014/main" id="{08D65D52-1F16-4C64-ABB6-3C8414241877}"/>
              </a:ext>
            </a:extLst>
          </p:cNvPr>
          <p:cNvPicPr>
            <a:picLocks noChangeAspect="1"/>
          </p:cNvPicPr>
          <p:nvPr/>
        </p:nvPicPr>
        <p:blipFill>
          <a:blip r:embed="rId2"/>
          <a:stretch>
            <a:fillRect/>
          </a:stretch>
        </p:blipFill>
        <p:spPr>
          <a:xfrm>
            <a:off x="3956119" y="3846290"/>
            <a:ext cx="2038279" cy="463336"/>
          </a:xfrm>
          <a:prstGeom prst="rect">
            <a:avLst/>
          </a:prstGeom>
        </p:spPr>
      </p:pic>
    </p:spTree>
    <p:extLst>
      <p:ext uri="{BB962C8B-B14F-4D97-AF65-F5344CB8AC3E}">
        <p14:creationId xmlns:p14="http://schemas.microsoft.com/office/powerpoint/2010/main" val="2098232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7F7CBD-64DB-43BA-884C-048292C74407}"/>
              </a:ext>
            </a:extLst>
          </p:cNvPr>
          <p:cNvSpPr>
            <a:spLocks noGrp="1"/>
          </p:cNvSpPr>
          <p:nvPr>
            <p:ph type="title"/>
          </p:nvPr>
        </p:nvSpPr>
        <p:spPr>
          <a:solidFill>
            <a:schemeClr val="tx2">
              <a:lumMod val="20000"/>
              <a:lumOff val="80000"/>
            </a:schemeClr>
          </a:solidFill>
          <a:ln>
            <a:solidFill>
              <a:schemeClr val="accent2"/>
            </a:solidFill>
          </a:ln>
        </p:spPr>
        <p:txBody>
          <a:bodyPr/>
          <a:lstStyle/>
          <a:p>
            <a:r>
              <a:rPr lang="en-GB" dirty="0"/>
              <a:t>How can we support mentors?</a:t>
            </a:r>
          </a:p>
        </p:txBody>
      </p:sp>
      <p:sp>
        <p:nvSpPr>
          <p:cNvPr id="3" name="Content Placeholder 2">
            <a:extLst>
              <a:ext uri="{FF2B5EF4-FFF2-40B4-BE49-F238E27FC236}">
                <a16:creationId xmlns="" xmlns:a16="http://schemas.microsoft.com/office/drawing/2014/main" id="{681217DC-D55B-4C60-90BD-690763ABC70C}"/>
              </a:ext>
            </a:extLst>
          </p:cNvPr>
          <p:cNvSpPr>
            <a:spLocks noGrp="1"/>
          </p:cNvSpPr>
          <p:nvPr>
            <p:ph idx="1"/>
          </p:nvPr>
        </p:nvSpPr>
        <p:spPr/>
        <p:txBody>
          <a:bodyPr/>
          <a:lstStyle/>
          <a:p>
            <a:pPr marL="0" indent="0" algn="ctr">
              <a:buNone/>
            </a:pPr>
            <a:r>
              <a:rPr lang="en-GB" sz="3600" dirty="0"/>
              <a:t>What do you think would be most useful in supporting you when managing a failing student?</a:t>
            </a:r>
          </a:p>
          <a:p>
            <a:pPr marL="0" indent="0" algn="ctr">
              <a:buNone/>
            </a:pPr>
            <a:r>
              <a:rPr lang="en-GB" sz="3600" dirty="0"/>
              <a:t>Compile a wish list</a:t>
            </a:r>
          </a:p>
        </p:txBody>
      </p:sp>
      <p:pic>
        <p:nvPicPr>
          <p:cNvPr id="4" name="Picture 3">
            <a:extLst>
              <a:ext uri="{FF2B5EF4-FFF2-40B4-BE49-F238E27FC236}">
                <a16:creationId xmlns="" xmlns:a16="http://schemas.microsoft.com/office/drawing/2014/main" id="{424740BB-B230-4758-A980-C759757D048B}"/>
              </a:ext>
            </a:extLst>
          </p:cNvPr>
          <p:cNvPicPr>
            <a:picLocks noChangeAspect="1"/>
          </p:cNvPicPr>
          <p:nvPr/>
        </p:nvPicPr>
        <p:blipFill>
          <a:blip r:embed="rId2"/>
          <a:stretch>
            <a:fillRect/>
          </a:stretch>
        </p:blipFill>
        <p:spPr>
          <a:xfrm>
            <a:off x="4226959" y="3428727"/>
            <a:ext cx="3644630" cy="2808000"/>
          </a:xfrm>
          <a:prstGeom prst="rect">
            <a:avLst/>
          </a:prstGeom>
        </p:spPr>
      </p:pic>
    </p:spTree>
    <p:extLst>
      <p:ext uri="{BB962C8B-B14F-4D97-AF65-F5344CB8AC3E}">
        <p14:creationId xmlns:p14="http://schemas.microsoft.com/office/powerpoint/2010/main" val="2505572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E1CF17-AC6F-4503-966F-B856DDBC5D6D}"/>
              </a:ext>
            </a:extLst>
          </p:cNvPr>
          <p:cNvSpPr>
            <a:spLocks noGrp="1"/>
          </p:cNvSpPr>
          <p:nvPr>
            <p:ph type="title"/>
          </p:nvPr>
        </p:nvSpPr>
        <p:spPr>
          <a:solidFill>
            <a:schemeClr val="accent2">
              <a:lumMod val="20000"/>
              <a:lumOff val="80000"/>
            </a:schemeClr>
          </a:solidFill>
          <a:ln>
            <a:solidFill>
              <a:schemeClr val="accent1"/>
            </a:solidFill>
          </a:ln>
        </p:spPr>
        <p:txBody>
          <a:bodyPr/>
          <a:lstStyle/>
          <a:p>
            <a:r>
              <a:rPr lang="en-GB" dirty="0"/>
              <a:t>What do you think would be most useful in supporting you managing a failing student?</a:t>
            </a:r>
          </a:p>
        </p:txBody>
      </p:sp>
      <p:sp>
        <p:nvSpPr>
          <p:cNvPr id="3" name="Content Placeholder 2">
            <a:extLst>
              <a:ext uri="{FF2B5EF4-FFF2-40B4-BE49-F238E27FC236}">
                <a16:creationId xmlns="" xmlns:a16="http://schemas.microsoft.com/office/drawing/2014/main" id="{30C6BA91-07DE-478D-9406-A6E89F18476F}"/>
              </a:ext>
            </a:extLst>
          </p:cNvPr>
          <p:cNvSpPr>
            <a:spLocks noGrp="1"/>
          </p:cNvSpPr>
          <p:nvPr>
            <p:ph idx="1"/>
          </p:nvPr>
        </p:nvSpPr>
        <p:spPr/>
        <p:txBody>
          <a:bodyPr/>
          <a:lstStyle/>
          <a:p>
            <a:r>
              <a:rPr lang="en-GB" sz="3200" dirty="0"/>
              <a:t>Clear guidelines and helpful tools</a:t>
            </a:r>
          </a:p>
          <a:p>
            <a:r>
              <a:rPr lang="en-GB" sz="3200" dirty="0"/>
              <a:t>Clear protocol and guidance to follow</a:t>
            </a:r>
          </a:p>
          <a:p>
            <a:r>
              <a:rPr lang="en-GB" sz="3200" dirty="0"/>
              <a:t>Algorithm – clear process/flowchart</a:t>
            </a:r>
          </a:p>
          <a:p>
            <a:r>
              <a:rPr lang="en-GB" sz="3200" dirty="0"/>
              <a:t>More support from the University</a:t>
            </a:r>
          </a:p>
          <a:p>
            <a:r>
              <a:rPr lang="en-GB" sz="3200" dirty="0"/>
              <a:t>Better links with the University</a:t>
            </a:r>
          </a:p>
          <a:p>
            <a:r>
              <a:rPr lang="en-GB" sz="3200" dirty="0"/>
              <a:t>Supportive PEFs</a:t>
            </a:r>
          </a:p>
          <a:p>
            <a:r>
              <a:rPr lang="en-GB" sz="3200" dirty="0"/>
              <a:t>A set procedure in place and a single point of contact</a:t>
            </a:r>
          </a:p>
          <a:p>
            <a:pPr marL="0" indent="0">
              <a:buNone/>
            </a:pPr>
            <a:r>
              <a:rPr lang="en-GB" sz="3200" dirty="0"/>
              <a:t>  (Survey responses, July 2017) </a:t>
            </a:r>
          </a:p>
        </p:txBody>
      </p:sp>
      <p:pic>
        <p:nvPicPr>
          <p:cNvPr id="4" name="Picture 3"/>
          <p:cNvPicPr>
            <a:picLocks noChangeAspect="1"/>
          </p:cNvPicPr>
          <p:nvPr/>
        </p:nvPicPr>
        <p:blipFill>
          <a:blip r:embed="rId2"/>
          <a:stretch>
            <a:fillRect/>
          </a:stretch>
        </p:blipFill>
        <p:spPr>
          <a:xfrm>
            <a:off x="10652817" y="1967602"/>
            <a:ext cx="1133954" cy="920576"/>
          </a:xfrm>
          <a:prstGeom prst="rect">
            <a:avLst/>
          </a:prstGeom>
        </p:spPr>
      </p:pic>
    </p:spTree>
    <p:extLst>
      <p:ext uri="{BB962C8B-B14F-4D97-AF65-F5344CB8AC3E}">
        <p14:creationId xmlns:p14="http://schemas.microsoft.com/office/powerpoint/2010/main" val="2680486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8CBA6F-3C13-4AC2-A55B-20C489E96966}"/>
              </a:ext>
            </a:extLst>
          </p:cNvPr>
          <p:cNvSpPr>
            <a:spLocks noGrp="1"/>
          </p:cNvSpPr>
          <p:nvPr>
            <p:ph type="title"/>
          </p:nvPr>
        </p:nvSpPr>
        <p:spPr/>
        <p:txBody>
          <a:bodyPr/>
          <a:lstStyle/>
          <a:p>
            <a:r>
              <a:rPr lang="en-GB" sz="4000" dirty="0"/>
              <a:t>Thank you</a:t>
            </a:r>
          </a:p>
        </p:txBody>
      </p:sp>
      <p:sp>
        <p:nvSpPr>
          <p:cNvPr id="3" name="Content Placeholder 2">
            <a:extLst>
              <a:ext uri="{FF2B5EF4-FFF2-40B4-BE49-F238E27FC236}">
                <a16:creationId xmlns="" xmlns:a16="http://schemas.microsoft.com/office/drawing/2014/main" id="{A99D1947-BD05-421C-B143-C4F676280BA8}"/>
              </a:ext>
            </a:extLst>
          </p:cNvPr>
          <p:cNvSpPr>
            <a:spLocks noGrp="1"/>
          </p:cNvSpPr>
          <p:nvPr>
            <p:ph idx="1"/>
          </p:nvPr>
        </p:nvSpPr>
        <p:spPr/>
        <p:txBody>
          <a:bodyPr/>
          <a:lstStyle/>
          <a:p>
            <a:pPr marL="0" indent="0" algn="ctr">
              <a:buNone/>
            </a:pPr>
            <a:r>
              <a:rPr lang="en-GB" sz="3600" dirty="0"/>
              <a:t>Any further questions?</a:t>
            </a:r>
          </a:p>
        </p:txBody>
      </p:sp>
      <p:pic>
        <p:nvPicPr>
          <p:cNvPr id="4" name="Picture 3">
            <a:extLst>
              <a:ext uri="{FF2B5EF4-FFF2-40B4-BE49-F238E27FC236}">
                <a16:creationId xmlns="" xmlns:a16="http://schemas.microsoft.com/office/drawing/2014/main" id="{A6C1F852-31C8-4F55-984D-BA8A82D02A50}"/>
              </a:ext>
            </a:extLst>
          </p:cNvPr>
          <p:cNvPicPr>
            <a:picLocks noChangeAspect="1"/>
          </p:cNvPicPr>
          <p:nvPr/>
        </p:nvPicPr>
        <p:blipFill>
          <a:blip r:embed="rId2"/>
          <a:stretch>
            <a:fillRect/>
          </a:stretch>
        </p:blipFill>
        <p:spPr>
          <a:xfrm>
            <a:off x="3976481" y="2469394"/>
            <a:ext cx="4650685" cy="3564005"/>
          </a:xfrm>
          <a:prstGeom prst="rect">
            <a:avLst/>
          </a:prstGeom>
        </p:spPr>
      </p:pic>
    </p:spTree>
    <p:extLst>
      <p:ext uri="{BB962C8B-B14F-4D97-AF65-F5344CB8AC3E}">
        <p14:creationId xmlns:p14="http://schemas.microsoft.com/office/powerpoint/2010/main" val="3359124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0C7D00-A1AB-4A2F-9C2C-71EA9568E762}"/>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 xmlns:a16="http://schemas.microsoft.com/office/drawing/2014/main" id="{1D5C1F2D-53A4-4F0C-92E9-3A9C98E1D674}"/>
              </a:ext>
            </a:extLst>
          </p:cNvPr>
          <p:cNvSpPr>
            <a:spLocks noGrp="1"/>
          </p:cNvSpPr>
          <p:nvPr>
            <p:ph idx="1"/>
          </p:nvPr>
        </p:nvSpPr>
        <p:spPr/>
        <p:txBody>
          <a:bodyPr/>
          <a:lstStyle/>
          <a:p>
            <a:r>
              <a:rPr lang="en-GB" sz="1200" dirty="0"/>
              <a:t>Bedford H. et al  (1993) Assessment of Competencies in Nursing and Midwifery Education and Training. London: The English National Board.</a:t>
            </a:r>
          </a:p>
          <a:p>
            <a:r>
              <a:rPr lang="en-GB" sz="1200" dirty="0"/>
              <a:t>Black, S et al (2013) Failing a student nurse: a new horizon of moral courage. </a:t>
            </a:r>
            <a:r>
              <a:rPr lang="en-GB" sz="1200" i="1" dirty="0"/>
              <a:t>Nursing Ethics.</a:t>
            </a:r>
            <a:r>
              <a:rPr lang="en-GB" sz="1200" dirty="0"/>
              <a:t> 21(2), 224-238</a:t>
            </a:r>
          </a:p>
          <a:p>
            <a:r>
              <a:rPr lang="en-GB" sz="1200" dirty="0"/>
              <a:t>Brown, L et al (2012) What influences mentors to pass or fail students? </a:t>
            </a:r>
            <a:r>
              <a:rPr lang="en-GB" sz="1200" i="1" dirty="0"/>
              <a:t>Nursing Management.</a:t>
            </a:r>
            <a:r>
              <a:rPr lang="en-GB" sz="1200" dirty="0"/>
              <a:t> 19(5), 16-21</a:t>
            </a:r>
          </a:p>
          <a:p>
            <a:r>
              <a:rPr lang="en-GB" sz="1200" dirty="0" err="1"/>
              <a:t>Dochert</a:t>
            </a:r>
            <a:r>
              <a:rPr lang="en-GB" sz="1200" dirty="0"/>
              <a:t>, A. </a:t>
            </a:r>
            <a:r>
              <a:rPr lang="en-GB" sz="1200" dirty="0" err="1"/>
              <a:t>Dieckmann</a:t>
            </a:r>
            <a:r>
              <a:rPr lang="en-GB" sz="1200" dirty="0"/>
              <a:t>, N. (2015) Is there evidence of failing to fail in our schools of nursing? </a:t>
            </a:r>
            <a:r>
              <a:rPr lang="en-GB" sz="1200" i="1" dirty="0"/>
              <a:t>Nurse Education Perspectives</a:t>
            </a:r>
            <a:r>
              <a:rPr lang="en-GB" sz="1200" dirty="0"/>
              <a:t>. 36(4), 226-231</a:t>
            </a:r>
          </a:p>
          <a:p>
            <a:r>
              <a:rPr lang="en-GB" sz="1200" dirty="0"/>
              <a:t>Duffy, K (2004) </a:t>
            </a:r>
            <a:r>
              <a:rPr lang="en-GB" sz="1200" i="1" dirty="0"/>
              <a:t>Failing Students</a:t>
            </a:r>
            <a:r>
              <a:rPr lang="en-GB" sz="1200" dirty="0"/>
              <a:t>. London, Nursing and Midwifery Council.</a:t>
            </a:r>
          </a:p>
          <a:p>
            <a:r>
              <a:rPr lang="en-GB" sz="1200" dirty="0"/>
              <a:t>Duffy, K. </a:t>
            </a:r>
            <a:r>
              <a:rPr lang="en-GB" sz="1200" dirty="0" err="1"/>
              <a:t>Hardicre</a:t>
            </a:r>
            <a:r>
              <a:rPr lang="en-GB" sz="1200" dirty="0"/>
              <a:t>, J. (2007) Supporting failing students in practice 2: management. </a:t>
            </a:r>
            <a:r>
              <a:rPr lang="en-GB" sz="1200" i="1" dirty="0"/>
              <a:t>Nursing Times. </a:t>
            </a:r>
            <a:r>
              <a:rPr lang="en-GB" sz="1200" dirty="0"/>
              <a:t> 103(48), 28-29</a:t>
            </a:r>
          </a:p>
          <a:p>
            <a:r>
              <a:rPr lang="en-GB" sz="1200" dirty="0"/>
              <a:t>Duffy, K (2016) ‘Failing to fail’ – a systematic review of where we are now. Presented at the RCN International Nursing Research Conference. April 2016. Edinburgh</a:t>
            </a:r>
          </a:p>
          <a:p>
            <a:r>
              <a:rPr lang="en-GB" sz="1200" dirty="0"/>
              <a:t>Fraser, D. et al (1997) </a:t>
            </a:r>
            <a:r>
              <a:rPr lang="en-GB" sz="1200" i="1" dirty="0"/>
              <a:t>An outcome evaluation of the effectiveness of pre-registration midwifery programmes of education.</a:t>
            </a:r>
            <a:r>
              <a:rPr lang="en-GB" sz="1200" dirty="0"/>
              <a:t>  London: The English National Board for Nursing, Midwifery and Health Visiting.</a:t>
            </a:r>
          </a:p>
          <a:p>
            <a:r>
              <a:rPr lang="en-GB" sz="1200" dirty="0"/>
              <a:t>Green C (1991) Identification of the responsibilities and perceptions of the training task held by workforce supervisors of those training within the caring professions. Project 551 prepared for the Further Education Unit, Anglia Polytechnic.</a:t>
            </a:r>
          </a:p>
          <a:p>
            <a:r>
              <a:rPr lang="en-GB" sz="1200" dirty="0"/>
              <a:t>Hughes, L et al (2016) Failure to fail in nursing: A catch phrase or a real issue. A systematic interrogative literature review. </a:t>
            </a:r>
            <a:r>
              <a:rPr lang="en-GB" sz="1200" i="1" dirty="0"/>
              <a:t>Nurse Education in Practice.</a:t>
            </a:r>
            <a:r>
              <a:rPr lang="en-GB" sz="1200" i="0" dirty="0"/>
              <a:t> 20, 54-63</a:t>
            </a:r>
          </a:p>
          <a:p>
            <a:r>
              <a:rPr lang="en-GB" sz="1200" dirty="0"/>
              <a:t>Hunt, L et al (2012) Assessment of student nurses in practice: A comparison of theoretical and practical assessment results in England. </a:t>
            </a:r>
            <a:r>
              <a:rPr lang="en-GB" sz="1200" i="1" dirty="0"/>
              <a:t>Nurse Education Today</a:t>
            </a:r>
            <a:r>
              <a:rPr lang="en-GB" sz="1200" dirty="0"/>
              <a:t>. 32(4), 351-355</a:t>
            </a:r>
          </a:p>
          <a:p>
            <a:r>
              <a:rPr lang="en-GB" sz="1200" dirty="0" err="1"/>
              <a:t>Ilot</a:t>
            </a:r>
            <a:r>
              <a:rPr lang="en-GB" sz="1200" dirty="0"/>
              <a:t>, I. Murphy, R (1997) Feelings and failing in professional training: the assessors dilemma. </a:t>
            </a:r>
            <a:r>
              <a:rPr lang="en-GB" sz="1200" i="1" dirty="0"/>
              <a:t>Assessment and Evaluation in Higher Education</a:t>
            </a:r>
            <a:r>
              <a:rPr lang="en-GB" sz="1200" dirty="0"/>
              <a:t>. 22, 307-317</a:t>
            </a:r>
          </a:p>
          <a:p>
            <a:r>
              <a:rPr lang="en-GB" sz="1200" dirty="0" err="1"/>
              <a:t>Lankshear</a:t>
            </a:r>
            <a:r>
              <a:rPr lang="en-GB" sz="1200" dirty="0"/>
              <a:t>, A (1990)  Failure to Fail: the teachers dilemma. </a:t>
            </a:r>
            <a:r>
              <a:rPr lang="en-GB" sz="1200" i="1" dirty="0"/>
              <a:t>Nursing Standard. </a:t>
            </a:r>
            <a:r>
              <a:rPr lang="en-GB" sz="1200" dirty="0"/>
              <a:t>4 (29), 35-37</a:t>
            </a:r>
          </a:p>
          <a:p>
            <a:r>
              <a:rPr lang="en-GB" sz="1200" dirty="0"/>
              <a:t>Mead, D et al (2011) Views of Nurse Mentors about their Role. </a:t>
            </a:r>
            <a:r>
              <a:rPr lang="en-GB" sz="1200" i="1" dirty="0"/>
              <a:t>Nursing Management</a:t>
            </a:r>
            <a:r>
              <a:rPr lang="en-GB" sz="1200" dirty="0"/>
              <a:t>. 18(6), 18-23</a:t>
            </a:r>
          </a:p>
          <a:p>
            <a:endParaRPr lang="en-GB" sz="1200" dirty="0"/>
          </a:p>
          <a:p>
            <a:endParaRPr lang="en-GB" sz="1200" dirty="0"/>
          </a:p>
        </p:txBody>
      </p:sp>
    </p:spTree>
    <p:extLst>
      <p:ext uri="{BB962C8B-B14F-4D97-AF65-F5344CB8AC3E}">
        <p14:creationId xmlns:p14="http://schemas.microsoft.com/office/powerpoint/2010/main" val="3184199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291F28A0-E1A5-4906-B099-AFC2C5163BDE}"/>
              </a:ext>
            </a:extLst>
          </p:cNvPr>
          <p:cNvPicPr>
            <a:picLocks noGrp="1" noChangeAspect="1"/>
          </p:cNvPicPr>
          <p:nvPr>
            <p:ph idx="1"/>
          </p:nvPr>
        </p:nvPicPr>
        <p:blipFill>
          <a:blip r:embed="rId2"/>
          <a:stretch>
            <a:fillRect/>
          </a:stretch>
        </p:blipFill>
        <p:spPr>
          <a:xfrm rot="1057982">
            <a:off x="8462952" y="95216"/>
            <a:ext cx="2476500" cy="3495675"/>
          </a:xfrm>
          <a:prstGeom prst="rect">
            <a:avLst/>
          </a:prstGeom>
        </p:spPr>
      </p:pic>
      <p:sp>
        <p:nvSpPr>
          <p:cNvPr id="5" name="TextBox 4">
            <a:extLst>
              <a:ext uri="{FF2B5EF4-FFF2-40B4-BE49-F238E27FC236}">
                <a16:creationId xmlns="" xmlns:a16="http://schemas.microsoft.com/office/drawing/2014/main" id="{A712B8D5-E71A-4F5A-AAC7-237BF46AD262}"/>
              </a:ext>
            </a:extLst>
          </p:cNvPr>
          <p:cNvSpPr txBox="1"/>
          <p:nvPr/>
        </p:nvSpPr>
        <p:spPr>
          <a:xfrm>
            <a:off x="371857" y="553076"/>
            <a:ext cx="3005138" cy="2308324"/>
          </a:xfrm>
          <a:prstGeom prst="rect">
            <a:avLst/>
          </a:prstGeom>
          <a:noFill/>
        </p:spPr>
        <p:txBody>
          <a:bodyPr wrap="square" rtlCol="0">
            <a:spAutoFit/>
          </a:bodyPr>
          <a:lstStyle/>
          <a:p>
            <a:r>
              <a:rPr lang="en-GB" sz="2400" b="1" dirty="0"/>
              <a:t>Failing students is essential in order to safeguard the public and uphold the profession. (Duffy, </a:t>
            </a:r>
            <a:r>
              <a:rPr lang="en-GB" sz="2400" b="1" dirty="0" smtClean="0"/>
              <a:t>2004)</a:t>
            </a:r>
            <a:endParaRPr lang="en-GB" sz="2400" b="1" dirty="0"/>
          </a:p>
        </p:txBody>
      </p:sp>
      <p:pic>
        <p:nvPicPr>
          <p:cNvPr id="6" name="Picture 5">
            <a:extLst>
              <a:ext uri="{FF2B5EF4-FFF2-40B4-BE49-F238E27FC236}">
                <a16:creationId xmlns="" xmlns:a16="http://schemas.microsoft.com/office/drawing/2014/main" id="{26B82BDE-E8C7-4990-B5D6-F8AD8046A34D}"/>
              </a:ext>
            </a:extLst>
          </p:cNvPr>
          <p:cNvPicPr>
            <a:picLocks noChangeAspect="1"/>
          </p:cNvPicPr>
          <p:nvPr/>
        </p:nvPicPr>
        <p:blipFill>
          <a:blip r:embed="rId3"/>
          <a:stretch>
            <a:fillRect/>
          </a:stretch>
        </p:blipFill>
        <p:spPr>
          <a:xfrm rot="20589486">
            <a:off x="3412592" y="442289"/>
            <a:ext cx="2619375" cy="3373438"/>
          </a:xfrm>
          <a:prstGeom prst="rect">
            <a:avLst/>
          </a:prstGeom>
        </p:spPr>
      </p:pic>
      <p:pic>
        <p:nvPicPr>
          <p:cNvPr id="7" name="Picture 6">
            <a:extLst>
              <a:ext uri="{FF2B5EF4-FFF2-40B4-BE49-F238E27FC236}">
                <a16:creationId xmlns="" xmlns:a16="http://schemas.microsoft.com/office/drawing/2014/main" id="{048716B7-7F51-4FB8-A7B7-10A67F375B3E}"/>
              </a:ext>
            </a:extLst>
          </p:cNvPr>
          <p:cNvPicPr>
            <a:picLocks noChangeAspect="1"/>
          </p:cNvPicPr>
          <p:nvPr/>
        </p:nvPicPr>
        <p:blipFill>
          <a:blip r:embed="rId4"/>
          <a:stretch>
            <a:fillRect/>
          </a:stretch>
        </p:blipFill>
        <p:spPr>
          <a:xfrm>
            <a:off x="5767374" y="2268467"/>
            <a:ext cx="2557667" cy="3384000"/>
          </a:xfrm>
          <a:prstGeom prst="rect">
            <a:avLst/>
          </a:prstGeom>
        </p:spPr>
      </p:pic>
      <p:pic>
        <p:nvPicPr>
          <p:cNvPr id="8" name="Picture 7">
            <a:extLst>
              <a:ext uri="{FF2B5EF4-FFF2-40B4-BE49-F238E27FC236}">
                <a16:creationId xmlns="" xmlns:a16="http://schemas.microsoft.com/office/drawing/2014/main" id="{F8422AD3-937E-4429-B3F1-4A0CE6996FC8}"/>
              </a:ext>
            </a:extLst>
          </p:cNvPr>
          <p:cNvPicPr>
            <a:picLocks noChangeAspect="1"/>
          </p:cNvPicPr>
          <p:nvPr/>
        </p:nvPicPr>
        <p:blipFill>
          <a:blip r:embed="rId5"/>
          <a:stretch>
            <a:fillRect/>
          </a:stretch>
        </p:blipFill>
        <p:spPr>
          <a:xfrm>
            <a:off x="3182640" y="2943225"/>
            <a:ext cx="2137405" cy="2789313"/>
          </a:xfrm>
          <a:prstGeom prst="rect">
            <a:avLst/>
          </a:prstGeom>
        </p:spPr>
      </p:pic>
      <p:pic>
        <p:nvPicPr>
          <p:cNvPr id="9" name="Picture 8">
            <a:extLst>
              <a:ext uri="{FF2B5EF4-FFF2-40B4-BE49-F238E27FC236}">
                <a16:creationId xmlns="" xmlns:a16="http://schemas.microsoft.com/office/drawing/2014/main" id="{F2572484-2721-4722-A778-30F7378BFADF}"/>
              </a:ext>
            </a:extLst>
          </p:cNvPr>
          <p:cNvPicPr>
            <a:picLocks noChangeAspect="1"/>
          </p:cNvPicPr>
          <p:nvPr/>
        </p:nvPicPr>
        <p:blipFill>
          <a:blip r:embed="rId6"/>
          <a:stretch>
            <a:fillRect/>
          </a:stretch>
        </p:blipFill>
        <p:spPr>
          <a:xfrm rot="20253422">
            <a:off x="9050013" y="2322838"/>
            <a:ext cx="2571420" cy="3600000"/>
          </a:xfrm>
          <a:prstGeom prst="rect">
            <a:avLst/>
          </a:prstGeom>
        </p:spPr>
      </p:pic>
      <p:pic>
        <p:nvPicPr>
          <p:cNvPr id="10" name="Picture 9">
            <a:extLst>
              <a:ext uri="{FF2B5EF4-FFF2-40B4-BE49-F238E27FC236}">
                <a16:creationId xmlns="" xmlns:a16="http://schemas.microsoft.com/office/drawing/2014/main" id="{58E15B05-08C0-4569-AD09-6887A5220E2C}"/>
              </a:ext>
            </a:extLst>
          </p:cNvPr>
          <p:cNvPicPr>
            <a:picLocks noChangeAspect="1"/>
          </p:cNvPicPr>
          <p:nvPr/>
        </p:nvPicPr>
        <p:blipFill>
          <a:blip r:embed="rId7"/>
          <a:stretch>
            <a:fillRect/>
          </a:stretch>
        </p:blipFill>
        <p:spPr>
          <a:xfrm>
            <a:off x="505716" y="2989987"/>
            <a:ext cx="2366072" cy="3062682"/>
          </a:xfrm>
          <a:prstGeom prst="rect">
            <a:avLst/>
          </a:prstGeom>
        </p:spPr>
      </p:pic>
      <p:sp>
        <p:nvSpPr>
          <p:cNvPr id="3" name="TextBox 2">
            <a:extLst>
              <a:ext uri="{FF2B5EF4-FFF2-40B4-BE49-F238E27FC236}">
                <a16:creationId xmlns="" xmlns:a16="http://schemas.microsoft.com/office/drawing/2014/main" id="{BAA422E3-1AC7-400B-8447-67F34B957175}"/>
              </a:ext>
            </a:extLst>
          </p:cNvPr>
          <p:cNvSpPr txBox="1"/>
          <p:nvPr/>
        </p:nvSpPr>
        <p:spPr>
          <a:xfrm>
            <a:off x="5989983" y="393497"/>
            <a:ext cx="2838469" cy="1569660"/>
          </a:xfrm>
          <a:prstGeom prst="rect">
            <a:avLst/>
          </a:prstGeom>
          <a:noFill/>
        </p:spPr>
        <p:txBody>
          <a:bodyPr wrap="none" rtlCol="0">
            <a:spAutoFit/>
          </a:bodyPr>
          <a:lstStyle/>
          <a:p>
            <a:r>
              <a:rPr lang="en-GB" sz="2400" b="1" dirty="0"/>
              <a:t>Issue crosses clinical </a:t>
            </a:r>
          </a:p>
          <a:p>
            <a:r>
              <a:rPr lang="en-GB" sz="2400" b="1" dirty="0"/>
              <a:t>Specialities and has </a:t>
            </a:r>
          </a:p>
          <a:p>
            <a:r>
              <a:rPr lang="en-GB" sz="2400" b="1" dirty="0"/>
              <a:t>no geographical </a:t>
            </a:r>
          </a:p>
          <a:p>
            <a:r>
              <a:rPr lang="en-GB" sz="2400" b="1" dirty="0"/>
              <a:t>boundaries</a:t>
            </a:r>
          </a:p>
        </p:txBody>
      </p:sp>
    </p:spTree>
    <p:extLst>
      <p:ext uri="{BB962C8B-B14F-4D97-AF65-F5344CB8AC3E}">
        <p14:creationId xmlns:p14="http://schemas.microsoft.com/office/powerpoint/2010/main" val="3860357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78AE61-12BC-4A13-AB81-B8AA0486F560}"/>
              </a:ext>
            </a:extLst>
          </p:cNvPr>
          <p:cNvSpPr>
            <a:spLocks noGrp="1"/>
          </p:cNvSpPr>
          <p:nvPr>
            <p:ph type="title"/>
          </p:nvPr>
        </p:nvSpPr>
        <p:spPr>
          <a:solidFill>
            <a:schemeClr val="tx2">
              <a:lumMod val="20000"/>
              <a:lumOff val="80000"/>
            </a:schemeClr>
          </a:solidFill>
          <a:ln>
            <a:solidFill>
              <a:schemeClr val="accent2"/>
            </a:solidFill>
          </a:ln>
        </p:spPr>
        <p:txBody>
          <a:bodyPr/>
          <a:lstStyle/>
          <a:p>
            <a:r>
              <a:rPr lang="en-GB" dirty="0"/>
              <a:t>Failure to Fail: nothing new </a:t>
            </a:r>
          </a:p>
        </p:txBody>
      </p:sp>
      <p:sp>
        <p:nvSpPr>
          <p:cNvPr id="3" name="Content Placeholder 2">
            <a:extLst>
              <a:ext uri="{FF2B5EF4-FFF2-40B4-BE49-F238E27FC236}">
                <a16:creationId xmlns="" xmlns:a16="http://schemas.microsoft.com/office/drawing/2014/main" id="{6AA18B75-59D2-417F-83F8-B26A0DFC8A7F}"/>
              </a:ext>
            </a:extLst>
          </p:cNvPr>
          <p:cNvSpPr>
            <a:spLocks noGrp="1"/>
          </p:cNvSpPr>
          <p:nvPr>
            <p:ph idx="1"/>
          </p:nvPr>
        </p:nvSpPr>
        <p:spPr/>
        <p:txBody>
          <a:bodyPr/>
          <a:lstStyle/>
          <a:p>
            <a:r>
              <a:rPr lang="en-GB" dirty="0" err="1" smtClean="0"/>
              <a:t>Lankshear</a:t>
            </a:r>
            <a:r>
              <a:rPr lang="en-GB" dirty="0" smtClean="0"/>
              <a:t> (1990) reported staff ‘loathing </a:t>
            </a:r>
            <a:r>
              <a:rPr lang="en-GB" dirty="0"/>
              <a:t>to </a:t>
            </a:r>
            <a:r>
              <a:rPr lang="en-GB" dirty="0" smtClean="0"/>
              <a:t>fail’ </a:t>
            </a:r>
            <a:r>
              <a:rPr lang="en-GB" dirty="0"/>
              <a:t>as it means additional work and </a:t>
            </a:r>
            <a:r>
              <a:rPr lang="en-GB" dirty="0" smtClean="0"/>
              <a:t>also having </a:t>
            </a:r>
            <a:r>
              <a:rPr lang="en-GB" dirty="0"/>
              <a:t>to deal with the backlash from the student </a:t>
            </a:r>
          </a:p>
          <a:p>
            <a:endParaRPr lang="en-GB" dirty="0"/>
          </a:p>
          <a:p>
            <a:r>
              <a:rPr lang="en-GB" dirty="0"/>
              <a:t>Assessors reported feelings of anxiety, guilt, distress, self doubt, regret and a sense of personal failure. For some this was so strong a pass grade was awarded over a fail (</a:t>
            </a:r>
            <a:r>
              <a:rPr lang="en-GB" dirty="0" err="1"/>
              <a:t>Ilott</a:t>
            </a:r>
            <a:r>
              <a:rPr lang="en-GB" dirty="0"/>
              <a:t> and Murphy, 1997)</a:t>
            </a:r>
          </a:p>
          <a:p>
            <a:endParaRPr lang="en-GB" dirty="0"/>
          </a:p>
          <a:p>
            <a:r>
              <a:rPr lang="en-GB" dirty="0" smtClean="0"/>
              <a:t>Fraser et al (1997) reported that failing students </a:t>
            </a:r>
            <a:r>
              <a:rPr lang="en-GB" dirty="0"/>
              <a:t>is incongruent with being a health care professional whose central role is to care and nurture </a:t>
            </a:r>
            <a:r>
              <a:rPr lang="en-GB" dirty="0" smtClean="0"/>
              <a:t>– often leading to moral tensions between assessor and nurturer.</a:t>
            </a:r>
            <a:endParaRPr lang="en-GB" dirty="0"/>
          </a:p>
          <a:p>
            <a:endParaRPr lang="en-GB" dirty="0"/>
          </a:p>
        </p:txBody>
      </p:sp>
    </p:spTree>
    <p:extLst>
      <p:ext uri="{BB962C8B-B14F-4D97-AF65-F5344CB8AC3E}">
        <p14:creationId xmlns:p14="http://schemas.microsoft.com/office/powerpoint/2010/main" val="2556218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45F6ADB-9CCD-4FC5-BC8C-39C3B4E3A41D}"/>
              </a:ext>
            </a:extLst>
          </p:cNvPr>
          <p:cNvSpPr>
            <a:spLocks noGrp="1"/>
          </p:cNvSpPr>
          <p:nvPr>
            <p:ph idx="1"/>
          </p:nvPr>
        </p:nvSpPr>
        <p:spPr/>
        <p:txBody>
          <a:bodyPr/>
          <a:lstStyle/>
          <a:p>
            <a:r>
              <a:rPr lang="en-GB" dirty="0"/>
              <a:t>Mentors were more likely to give the </a:t>
            </a:r>
            <a:r>
              <a:rPr lang="en-GB" dirty="0" smtClean="0"/>
              <a:t>student the benefit </a:t>
            </a:r>
            <a:r>
              <a:rPr lang="en-GB" dirty="0"/>
              <a:t>of the doubt if they lacked confidence in assessing, did not know the student very well or did not have sufficient evidence to support a </a:t>
            </a:r>
            <a:r>
              <a:rPr lang="en-GB" dirty="0" smtClean="0"/>
              <a:t>fail</a:t>
            </a:r>
            <a:r>
              <a:rPr lang="en-GB" dirty="0"/>
              <a:t> </a:t>
            </a:r>
            <a:r>
              <a:rPr lang="en-GB" dirty="0" smtClean="0"/>
              <a:t>(Duffy </a:t>
            </a:r>
            <a:r>
              <a:rPr lang="en-GB" dirty="0"/>
              <a:t>2004, Fraser et al 1997, Bedford et al, 1993</a:t>
            </a:r>
            <a:r>
              <a:rPr lang="en-GB" dirty="0" smtClean="0"/>
              <a:t>).</a:t>
            </a:r>
            <a:endParaRPr lang="en-GB" dirty="0"/>
          </a:p>
          <a:p>
            <a:endParaRPr lang="en-GB" dirty="0"/>
          </a:p>
          <a:p>
            <a:r>
              <a:rPr lang="en-GB" dirty="0"/>
              <a:t>Duffy (2004) also found that mentors </a:t>
            </a:r>
            <a:r>
              <a:rPr lang="en-GB" dirty="0" smtClean="0"/>
              <a:t>needed </a:t>
            </a:r>
            <a:r>
              <a:rPr lang="en-GB" dirty="0"/>
              <a:t>more support from colleagues and education staff to fail incompetent </a:t>
            </a:r>
            <a:r>
              <a:rPr lang="en-GB" dirty="0" smtClean="0"/>
              <a:t>students</a:t>
            </a:r>
            <a:r>
              <a:rPr lang="en-GB" dirty="0"/>
              <a:t> </a:t>
            </a:r>
            <a:r>
              <a:rPr lang="en-GB" dirty="0" smtClean="0"/>
              <a:t>(… the management of a failing student)</a:t>
            </a:r>
            <a:endParaRPr lang="en-GB" dirty="0"/>
          </a:p>
          <a:p>
            <a:endParaRPr lang="en-GB" dirty="0"/>
          </a:p>
          <a:p>
            <a:r>
              <a:rPr lang="en-GB" dirty="0"/>
              <a:t>In a study of undergraduate and postgraduate professional training, Green (1991) found that assessors lacked support from colleagues, managers and lecturing staff when making fail decisions, with some practice teachers even experiencing considerable pressure to pass students.</a:t>
            </a:r>
          </a:p>
        </p:txBody>
      </p:sp>
      <p:pic>
        <p:nvPicPr>
          <p:cNvPr id="2" name="Picture 1"/>
          <p:cNvPicPr>
            <a:picLocks noChangeAspect="1"/>
          </p:cNvPicPr>
          <p:nvPr/>
        </p:nvPicPr>
        <p:blipFill>
          <a:blip r:embed="rId2"/>
          <a:stretch>
            <a:fillRect/>
          </a:stretch>
        </p:blipFill>
        <p:spPr>
          <a:xfrm>
            <a:off x="609600" y="327347"/>
            <a:ext cx="10985944" cy="1158340"/>
          </a:xfrm>
          <a:prstGeom prst="rect">
            <a:avLst/>
          </a:prstGeom>
        </p:spPr>
      </p:pic>
    </p:spTree>
    <p:extLst>
      <p:ext uri="{BB962C8B-B14F-4D97-AF65-F5344CB8AC3E}">
        <p14:creationId xmlns:p14="http://schemas.microsoft.com/office/powerpoint/2010/main" val="759047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251701-2EC3-4645-8AAC-9DEE93939847}"/>
              </a:ext>
            </a:extLst>
          </p:cNvPr>
          <p:cNvSpPr>
            <a:spLocks noGrp="1"/>
          </p:cNvSpPr>
          <p:nvPr>
            <p:ph type="title"/>
          </p:nvPr>
        </p:nvSpPr>
        <p:spPr>
          <a:solidFill>
            <a:schemeClr val="tx2">
              <a:lumMod val="20000"/>
              <a:lumOff val="80000"/>
            </a:schemeClr>
          </a:solidFill>
          <a:ln>
            <a:solidFill>
              <a:schemeClr val="accent2"/>
            </a:solidFill>
          </a:ln>
        </p:spPr>
        <p:txBody>
          <a:bodyPr/>
          <a:lstStyle/>
          <a:p>
            <a:r>
              <a:rPr lang="en-GB" sz="4800" dirty="0"/>
              <a:t>Still as relevant today</a:t>
            </a:r>
          </a:p>
        </p:txBody>
      </p:sp>
      <p:sp>
        <p:nvSpPr>
          <p:cNvPr id="3" name="Content Placeholder 2">
            <a:extLst>
              <a:ext uri="{FF2B5EF4-FFF2-40B4-BE49-F238E27FC236}">
                <a16:creationId xmlns="" xmlns:a16="http://schemas.microsoft.com/office/drawing/2014/main" id="{F6186E45-0BD7-45C8-96A0-D34827AEDD44}"/>
              </a:ext>
            </a:extLst>
          </p:cNvPr>
          <p:cNvSpPr>
            <a:spLocks noGrp="1"/>
          </p:cNvSpPr>
          <p:nvPr>
            <p:ph idx="1"/>
          </p:nvPr>
        </p:nvSpPr>
        <p:spPr>
          <a:xfrm>
            <a:off x="609600" y="2171700"/>
            <a:ext cx="10972800" cy="3954464"/>
          </a:xfrm>
        </p:spPr>
        <p:txBody>
          <a:bodyPr/>
          <a:lstStyle/>
          <a:p>
            <a:pPr marL="0" indent="0" algn="ctr">
              <a:buNone/>
            </a:pPr>
            <a:r>
              <a:rPr lang="en-GB" sz="3200" dirty="0" smtClean="0"/>
              <a:t>It </a:t>
            </a:r>
            <a:r>
              <a:rPr lang="en-GB" sz="3200" dirty="0"/>
              <a:t>is difficult to determine if progress is being made in addressing assessors reluctance to fail underperforming students in practice</a:t>
            </a:r>
            <a:r>
              <a:rPr lang="en-GB" sz="3200" dirty="0" smtClean="0"/>
              <a:t>.</a:t>
            </a:r>
          </a:p>
          <a:p>
            <a:pPr marL="0" indent="0" algn="ctr">
              <a:buNone/>
            </a:pPr>
            <a:endParaRPr lang="en-GB" sz="3200" dirty="0"/>
          </a:p>
          <a:p>
            <a:pPr marL="0" indent="0" algn="ctr">
              <a:buNone/>
            </a:pPr>
            <a:r>
              <a:rPr lang="en-GB" sz="3200" dirty="0"/>
              <a:t>Failure rates for theory outstripped practice by a ratio of </a:t>
            </a:r>
            <a:r>
              <a:rPr lang="en-GB" sz="3200" dirty="0" smtClean="0"/>
              <a:t>5:1 </a:t>
            </a:r>
            <a:r>
              <a:rPr lang="en-GB" sz="3200" dirty="0"/>
              <a:t>(Hunt et al, 2012, p.354</a:t>
            </a:r>
            <a:r>
              <a:rPr lang="en-GB" sz="3200" dirty="0" smtClean="0"/>
              <a:t>)</a:t>
            </a:r>
          </a:p>
          <a:p>
            <a:pPr marL="0" indent="0" algn="ctr">
              <a:buNone/>
            </a:pPr>
            <a:endParaRPr lang="en-GB" sz="3200" dirty="0"/>
          </a:p>
          <a:p>
            <a:pPr marL="0" indent="0" algn="ctr">
              <a:buNone/>
            </a:pPr>
            <a:r>
              <a:rPr lang="en-GB" sz="3200" dirty="0" smtClean="0"/>
              <a:t>Since Duffy’s work in 2004 how far have we come?</a:t>
            </a:r>
            <a:endParaRPr lang="en-GB" sz="3200" dirty="0"/>
          </a:p>
          <a:p>
            <a:pPr marL="0" indent="0" algn="ctr">
              <a:buNone/>
            </a:pPr>
            <a:endParaRPr lang="en-GB" sz="3200" dirty="0"/>
          </a:p>
          <a:p>
            <a:pPr marL="0" indent="0" algn="ctr">
              <a:buNone/>
            </a:pPr>
            <a:endParaRPr lang="en-GB" sz="3200" dirty="0"/>
          </a:p>
        </p:txBody>
      </p:sp>
    </p:spTree>
    <p:extLst>
      <p:ext uri="{BB962C8B-B14F-4D97-AF65-F5344CB8AC3E}">
        <p14:creationId xmlns:p14="http://schemas.microsoft.com/office/powerpoint/2010/main" val="3931919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3735D0-ED82-4757-A3E8-0C0F05F4175B}"/>
              </a:ext>
            </a:extLst>
          </p:cNvPr>
          <p:cNvSpPr>
            <a:spLocks noGrp="1"/>
          </p:cNvSpPr>
          <p:nvPr>
            <p:ph type="title"/>
          </p:nvPr>
        </p:nvSpPr>
        <p:spPr/>
        <p:txBody>
          <a:bodyPr/>
          <a:lstStyle/>
          <a:p>
            <a:r>
              <a:rPr lang="en-GB" dirty="0"/>
              <a:t>Systematic Reviews</a:t>
            </a:r>
          </a:p>
        </p:txBody>
      </p:sp>
      <p:graphicFrame>
        <p:nvGraphicFramePr>
          <p:cNvPr id="4" name="Content Placeholder 3">
            <a:extLst>
              <a:ext uri="{FF2B5EF4-FFF2-40B4-BE49-F238E27FC236}">
                <a16:creationId xmlns="" xmlns:a16="http://schemas.microsoft.com/office/drawing/2014/main" id="{D0A361AB-0C0C-40B9-882D-A585D765FF94}"/>
              </a:ext>
            </a:extLst>
          </p:cNvPr>
          <p:cNvGraphicFramePr>
            <a:graphicFrameLocks noGrp="1"/>
          </p:cNvGraphicFramePr>
          <p:nvPr>
            <p:ph idx="1"/>
            <p:extLst>
              <p:ext uri="{D42A27DB-BD31-4B8C-83A1-F6EECF244321}">
                <p14:modId xmlns:p14="http://schemas.microsoft.com/office/powerpoint/2010/main" val="418661381"/>
              </p:ext>
            </p:extLst>
          </p:nvPr>
        </p:nvGraphicFramePr>
        <p:xfrm>
          <a:off x="609600" y="1600200"/>
          <a:ext cx="10972800" cy="4396740"/>
        </p:xfrm>
        <a:graphic>
          <a:graphicData uri="http://schemas.openxmlformats.org/drawingml/2006/table">
            <a:tbl>
              <a:tblPr firstRow="1" bandRow="1">
                <a:tableStyleId>{5940675A-B579-460E-94D1-54222C63F5DA}</a:tableStyleId>
              </a:tblPr>
              <a:tblGrid>
                <a:gridCol w="5486400">
                  <a:extLst>
                    <a:ext uri="{9D8B030D-6E8A-4147-A177-3AD203B41FA5}">
                      <a16:colId xmlns="" xmlns:a16="http://schemas.microsoft.com/office/drawing/2014/main" val="438879369"/>
                    </a:ext>
                  </a:extLst>
                </a:gridCol>
                <a:gridCol w="5486400">
                  <a:extLst>
                    <a:ext uri="{9D8B030D-6E8A-4147-A177-3AD203B41FA5}">
                      <a16:colId xmlns="" xmlns:a16="http://schemas.microsoft.com/office/drawing/2014/main" val="2052759507"/>
                    </a:ext>
                  </a:extLst>
                </a:gridCol>
              </a:tblGrid>
              <a:tr h="370840">
                <a:tc>
                  <a:txBody>
                    <a:bodyPr/>
                    <a:lstStyle/>
                    <a:p>
                      <a:r>
                        <a:rPr lang="en-GB" dirty="0"/>
                        <a:t>Duffy, K (2016) ‘Failing to fail’ – a systematic review of where we are now. Presented at the RCN International Nursing Research Conference. April 2016. Edinburgh</a:t>
                      </a:r>
                    </a:p>
                    <a:p>
                      <a:pPr marL="0" marR="0" lvl="0" indent="0" algn="l" defTabSz="342900" rtl="0" eaLnBrk="1" fontAlgn="auto" latinLnBrk="0" hangingPunct="1">
                        <a:lnSpc>
                          <a:spcPct val="100000"/>
                        </a:lnSpc>
                        <a:spcBef>
                          <a:spcPts val="0"/>
                        </a:spcBef>
                        <a:spcAft>
                          <a:spcPts val="0"/>
                        </a:spcAft>
                        <a:buClrTx/>
                        <a:buSzTx/>
                        <a:buFontTx/>
                        <a:buNone/>
                        <a:tabLst/>
                        <a:defRPr/>
                      </a:pPr>
                      <a:r>
                        <a:rPr lang="en-GB" dirty="0"/>
                        <a:t>12 studies included in qualitative synthesis</a:t>
                      </a:r>
                    </a:p>
                    <a:p>
                      <a:r>
                        <a:rPr lang="en-GB" dirty="0"/>
                        <a:t>4 studies included in quantitative synthesis</a:t>
                      </a:r>
                    </a:p>
                  </a:txBody>
                  <a:tcPr>
                    <a:solidFill>
                      <a:schemeClr val="accent6">
                        <a:lumMod val="20000"/>
                        <a:lumOff val="80000"/>
                      </a:schemeClr>
                    </a:solidFill>
                  </a:tcPr>
                </a:tc>
                <a:tc>
                  <a:txBody>
                    <a:bodyPr/>
                    <a:lstStyle/>
                    <a:p>
                      <a:r>
                        <a:rPr lang="en-GB" dirty="0"/>
                        <a:t>Hughes, L et al (2016) Failure to fail in nursing: A catch phrase or a real issue. A systematic interrogative literature review. </a:t>
                      </a:r>
                      <a:r>
                        <a:rPr lang="en-GB" i="1" dirty="0"/>
                        <a:t>Nurse Education in Practice.</a:t>
                      </a:r>
                      <a:r>
                        <a:rPr lang="en-GB" i="0" dirty="0"/>
                        <a:t> 20, 54-63</a:t>
                      </a:r>
                    </a:p>
                    <a:p>
                      <a:r>
                        <a:rPr lang="en-GB" i="0" dirty="0"/>
                        <a:t>20 papers included in review</a:t>
                      </a:r>
                      <a:endParaRPr lang="en-GB" dirty="0"/>
                    </a:p>
                  </a:txBody>
                  <a:tcPr>
                    <a:solidFill>
                      <a:schemeClr val="accent6">
                        <a:lumMod val="20000"/>
                        <a:lumOff val="80000"/>
                      </a:schemeClr>
                    </a:solidFill>
                  </a:tcPr>
                </a:tc>
                <a:extLst>
                  <a:ext uri="{0D108BD9-81ED-4DB2-BD59-A6C34878D82A}">
                    <a16:rowId xmlns="" xmlns:a16="http://schemas.microsoft.com/office/drawing/2014/main" val="1359933933"/>
                  </a:ext>
                </a:extLst>
              </a:tr>
              <a:tr h="370840">
                <a:tc>
                  <a:txBody>
                    <a:bodyPr/>
                    <a:lstStyle/>
                    <a:p>
                      <a:endParaRPr lang="en-GB" dirty="0"/>
                    </a:p>
                    <a:p>
                      <a:r>
                        <a:rPr lang="en-GB" sz="2400" dirty="0"/>
                        <a:t>KEY THEMES:</a:t>
                      </a:r>
                    </a:p>
                    <a:p>
                      <a:endParaRPr lang="en-GB" sz="2400" dirty="0"/>
                    </a:p>
                    <a:p>
                      <a:pPr marL="342900" indent="-342900">
                        <a:buFont typeface="Arial" panose="020B0604020202020204" pitchFamily="34" charset="0"/>
                        <a:buChar char="•"/>
                      </a:pPr>
                      <a:r>
                        <a:rPr lang="en-GB" sz="2400" dirty="0"/>
                        <a:t>Giving the benefit of the doubt</a:t>
                      </a:r>
                    </a:p>
                    <a:p>
                      <a:pPr marL="342900" indent="-342900">
                        <a:buFont typeface="Arial" panose="020B0604020202020204" pitchFamily="34" charset="0"/>
                        <a:buChar char="•"/>
                      </a:pPr>
                      <a:r>
                        <a:rPr lang="en-GB" sz="2400" dirty="0"/>
                        <a:t>Emotional and relational aspects</a:t>
                      </a:r>
                    </a:p>
                    <a:p>
                      <a:pPr marL="342900" indent="-342900">
                        <a:buFont typeface="Arial" panose="020B0604020202020204" pitchFamily="34" charset="0"/>
                        <a:buChar char="•"/>
                      </a:pPr>
                      <a:r>
                        <a:rPr lang="en-GB" sz="2400" dirty="0"/>
                        <a:t>Being courageous</a:t>
                      </a:r>
                    </a:p>
                    <a:p>
                      <a:pPr marL="342900" indent="-342900">
                        <a:buFont typeface="Arial" panose="020B0604020202020204" pitchFamily="34" charset="0"/>
                        <a:buChar char="•"/>
                      </a:pPr>
                      <a:r>
                        <a:rPr lang="en-GB" sz="2400" dirty="0"/>
                        <a:t>Lacking confidence</a:t>
                      </a:r>
                    </a:p>
                    <a:p>
                      <a:pPr marL="342900" indent="-342900">
                        <a:buFont typeface="Arial" panose="020B0604020202020204" pitchFamily="34" charset="0"/>
                        <a:buChar char="•"/>
                      </a:pPr>
                      <a:r>
                        <a:rPr lang="en-GB" sz="2400" dirty="0"/>
                        <a:t>Needing support</a:t>
                      </a:r>
                    </a:p>
                    <a:p>
                      <a:endParaRPr lang="en-GB" dirty="0"/>
                    </a:p>
                    <a:p>
                      <a:endParaRPr lang="en-GB" dirty="0"/>
                    </a:p>
                  </a:txBody>
                  <a:tcPr/>
                </a:tc>
                <a:tc>
                  <a:txBody>
                    <a:bodyPr/>
                    <a:lstStyle/>
                    <a:p>
                      <a:endParaRPr lang="en-GB" dirty="0"/>
                    </a:p>
                    <a:p>
                      <a:r>
                        <a:rPr lang="en-GB" sz="2400" dirty="0"/>
                        <a:t>KEY THEMES:</a:t>
                      </a:r>
                    </a:p>
                    <a:p>
                      <a:endParaRPr lang="en-GB" sz="2400" dirty="0"/>
                    </a:p>
                    <a:p>
                      <a:pPr marL="342900" indent="-342900">
                        <a:buFont typeface="Arial" panose="020B0604020202020204" pitchFamily="34" charset="0"/>
                        <a:buChar char="•"/>
                      </a:pPr>
                      <a:r>
                        <a:rPr lang="en-GB" sz="2400" dirty="0"/>
                        <a:t>Benefit of the doubt</a:t>
                      </a:r>
                    </a:p>
                    <a:p>
                      <a:pPr marL="342900" indent="-342900">
                        <a:buFont typeface="Arial" panose="020B0604020202020204" pitchFamily="34" charset="0"/>
                        <a:buChar char="•"/>
                      </a:pPr>
                      <a:r>
                        <a:rPr lang="en-GB" sz="2400" dirty="0"/>
                        <a:t>Failing a student is difficult</a:t>
                      </a:r>
                    </a:p>
                    <a:p>
                      <a:pPr marL="342900" indent="-342900">
                        <a:buFont typeface="Arial" panose="020B0604020202020204" pitchFamily="34" charset="0"/>
                        <a:buChar char="•"/>
                      </a:pPr>
                      <a:r>
                        <a:rPr lang="en-GB" sz="2400" dirty="0"/>
                        <a:t>Emotional process for the assessor</a:t>
                      </a:r>
                    </a:p>
                    <a:p>
                      <a:pPr marL="342900" indent="-342900">
                        <a:buFont typeface="Arial" panose="020B0604020202020204" pitchFamily="34" charset="0"/>
                        <a:buChar char="•"/>
                      </a:pPr>
                      <a:r>
                        <a:rPr lang="en-GB" sz="2400" dirty="0"/>
                        <a:t>Confidence</a:t>
                      </a:r>
                    </a:p>
                    <a:p>
                      <a:pPr marL="342900" indent="-342900">
                        <a:buFont typeface="Arial" panose="020B0604020202020204" pitchFamily="34" charset="0"/>
                        <a:buChar char="•"/>
                      </a:pPr>
                      <a:r>
                        <a:rPr lang="en-GB" sz="2400" dirty="0"/>
                        <a:t>University support</a:t>
                      </a:r>
                    </a:p>
                    <a:p>
                      <a:endParaRPr lang="en-GB" sz="1400" dirty="0"/>
                    </a:p>
                    <a:p>
                      <a:endParaRPr lang="en-GB" dirty="0"/>
                    </a:p>
                  </a:txBody>
                  <a:tcPr/>
                </a:tc>
                <a:extLst>
                  <a:ext uri="{0D108BD9-81ED-4DB2-BD59-A6C34878D82A}">
                    <a16:rowId xmlns="" xmlns:a16="http://schemas.microsoft.com/office/drawing/2014/main" val="2165833285"/>
                  </a:ext>
                </a:extLst>
              </a:tr>
            </a:tbl>
          </a:graphicData>
        </a:graphic>
      </p:graphicFrame>
    </p:spTree>
    <p:extLst>
      <p:ext uri="{BB962C8B-B14F-4D97-AF65-F5344CB8AC3E}">
        <p14:creationId xmlns:p14="http://schemas.microsoft.com/office/powerpoint/2010/main" val="4284993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4CA129-4E6D-4543-AF2B-FE46BAC52F79}"/>
              </a:ext>
            </a:extLst>
          </p:cNvPr>
          <p:cNvSpPr>
            <a:spLocks noGrp="1"/>
          </p:cNvSpPr>
          <p:nvPr>
            <p:ph type="title"/>
          </p:nvPr>
        </p:nvSpPr>
        <p:spPr>
          <a:xfrm>
            <a:off x="609600" y="142116"/>
            <a:ext cx="10972800" cy="1143000"/>
          </a:xfrm>
          <a:solidFill>
            <a:schemeClr val="tx2">
              <a:lumMod val="20000"/>
              <a:lumOff val="80000"/>
            </a:schemeClr>
          </a:solidFill>
          <a:ln>
            <a:solidFill>
              <a:schemeClr val="accent1"/>
            </a:solidFill>
          </a:ln>
        </p:spPr>
        <p:txBody>
          <a:bodyPr/>
          <a:lstStyle/>
          <a:p>
            <a:r>
              <a:rPr lang="en-GB" dirty="0"/>
              <a:t>Giving the benefit of the doubt</a:t>
            </a:r>
          </a:p>
        </p:txBody>
      </p:sp>
      <p:sp>
        <p:nvSpPr>
          <p:cNvPr id="3" name="Content Placeholder 2">
            <a:extLst>
              <a:ext uri="{FF2B5EF4-FFF2-40B4-BE49-F238E27FC236}">
                <a16:creationId xmlns="" xmlns:a16="http://schemas.microsoft.com/office/drawing/2014/main" id="{81FF1B4E-9EC2-44B1-945E-C46F5B20578E}"/>
              </a:ext>
            </a:extLst>
          </p:cNvPr>
          <p:cNvSpPr>
            <a:spLocks noGrp="1"/>
          </p:cNvSpPr>
          <p:nvPr>
            <p:ph idx="1"/>
          </p:nvPr>
        </p:nvSpPr>
        <p:spPr>
          <a:xfrm>
            <a:off x="609600" y="1709530"/>
            <a:ext cx="10972800" cy="4234071"/>
          </a:xfrm>
        </p:spPr>
        <p:txBody>
          <a:bodyPr/>
          <a:lstStyle/>
          <a:p>
            <a:r>
              <a:rPr lang="en-GB" dirty="0"/>
              <a:t>13% of mentors indicated that they would pass a student they had doubts about </a:t>
            </a:r>
            <a:r>
              <a:rPr lang="en-GB" dirty="0" smtClean="0"/>
              <a:t>by </a:t>
            </a:r>
            <a:r>
              <a:rPr lang="en-GB" dirty="0"/>
              <a:t>give them the benefit of the doubt (Mead et al 2011)</a:t>
            </a:r>
          </a:p>
          <a:p>
            <a:endParaRPr lang="en-GB" dirty="0"/>
          </a:p>
          <a:p>
            <a:r>
              <a:rPr lang="en-GB" dirty="0"/>
              <a:t>10% of the mentors surveyed by Brown et al (2012) indicated that they gave the benefit of the doubt because they could not prove their concerns to be valid</a:t>
            </a:r>
          </a:p>
          <a:p>
            <a:endParaRPr lang="en-GB" dirty="0"/>
          </a:p>
          <a:p>
            <a:r>
              <a:rPr lang="en-GB" dirty="0"/>
              <a:t>Docherty and </a:t>
            </a:r>
            <a:r>
              <a:rPr lang="en-GB" dirty="0" err="1"/>
              <a:t>Dieckmann</a:t>
            </a:r>
            <a:r>
              <a:rPr lang="en-GB" dirty="0"/>
              <a:t> (2015) in USA similarly found 72% of mentors had given students the benefit of the doubt when determining clinical competence</a:t>
            </a:r>
          </a:p>
        </p:txBody>
      </p:sp>
    </p:spTree>
    <p:extLst>
      <p:ext uri="{BB962C8B-B14F-4D97-AF65-F5344CB8AC3E}">
        <p14:creationId xmlns:p14="http://schemas.microsoft.com/office/powerpoint/2010/main" val="541458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3EEBCF-7EEF-4496-AF0F-6468A82D440B}"/>
              </a:ext>
            </a:extLst>
          </p:cNvPr>
          <p:cNvSpPr>
            <a:spLocks noGrp="1"/>
          </p:cNvSpPr>
          <p:nvPr>
            <p:ph type="title"/>
          </p:nvPr>
        </p:nvSpPr>
        <p:spPr>
          <a:xfrm>
            <a:off x="609600" y="274638"/>
            <a:ext cx="10972800" cy="904805"/>
          </a:xfrm>
          <a:solidFill>
            <a:schemeClr val="tx2">
              <a:lumMod val="20000"/>
              <a:lumOff val="80000"/>
            </a:schemeClr>
          </a:solidFill>
          <a:ln>
            <a:solidFill>
              <a:schemeClr val="accent2"/>
            </a:solidFill>
          </a:ln>
        </p:spPr>
        <p:txBody>
          <a:bodyPr/>
          <a:lstStyle/>
          <a:p>
            <a:r>
              <a:rPr lang="en-GB" dirty="0"/>
              <a:t>Being Courageous</a:t>
            </a:r>
          </a:p>
        </p:txBody>
      </p:sp>
      <p:sp>
        <p:nvSpPr>
          <p:cNvPr id="3" name="Content Placeholder 2">
            <a:extLst>
              <a:ext uri="{FF2B5EF4-FFF2-40B4-BE49-F238E27FC236}">
                <a16:creationId xmlns="" xmlns:a16="http://schemas.microsoft.com/office/drawing/2014/main" id="{D585573C-E900-41F6-A9B4-9192CD679090}"/>
              </a:ext>
            </a:extLst>
          </p:cNvPr>
          <p:cNvSpPr>
            <a:spLocks noGrp="1"/>
          </p:cNvSpPr>
          <p:nvPr>
            <p:ph idx="1"/>
          </p:nvPr>
        </p:nvSpPr>
        <p:spPr>
          <a:xfrm>
            <a:off x="609600" y="1600201"/>
            <a:ext cx="10972800" cy="1739347"/>
          </a:xfrm>
        </p:spPr>
        <p:txBody>
          <a:bodyPr/>
          <a:lstStyle/>
          <a:p>
            <a:r>
              <a:rPr lang="en-GB" sz="3200" dirty="0"/>
              <a:t>“Assigning a fail grade to a student is perceived as an act of bravery by mentors and one that </a:t>
            </a:r>
            <a:r>
              <a:rPr lang="en-GB" sz="3200" dirty="0" smtClean="0"/>
              <a:t>is </a:t>
            </a:r>
            <a:r>
              <a:rPr lang="en-GB" sz="3200" dirty="0"/>
              <a:t>not taken lightly” </a:t>
            </a:r>
          </a:p>
          <a:p>
            <a:pPr marL="0" indent="0">
              <a:buNone/>
            </a:pPr>
            <a:r>
              <a:rPr lang="en-GB" sz="3200" dirty="0"/>
              <a:t>   (</a:t>
            </a:r>
            <a:r>
              <a:rPr lang="en-GB" sz="3200" dirty="0" err="1"/>
              <a:t>Luhanga</a:t>
            </a:r>
            <a:r>
              <a:rPr lang="en-GB" sz="3200" dirty="0"/>
              <a:t> et al, 2008, p8)</a:t>
            </a:r>
          </a:p>
        </p:txBody>
      </p:sp>
      <p:sp>
        <p:nvSpPr>
          <p:cNvPr id="4" name="Title 1">
            <a:extLst>
              <a:ext uri="{FF2B5EF4-FFF2-40B4-BE49-F238E27FC236}">
                <a16:creationId xmlns="" xmlns:a16="http://schemas.microsoft.com/office/drawing/2014/main" id="{B3D2CC49-E293-442E-8CF9-52D7BD860431}"/>
              </a:ext>
            </a:extLst>
          </p:cNvPr>
          <p:cNvSpPr txBox="1">
            <a:spLocks/>
          </p:cNvSpPr>
          <p:nvPr/>
        </p:nvSpPr>
        <p:spPr bwMode="auto">
          <a:xfrm>
            <a:off x="609600" y="3307903"/>
            <a:ext cx="10972800" cy="904805"/>
          </a:xfrm>
          <a:prstGeom prst="rect">
            <a:avLst/>
          </a:prstGeom>
          <a:solidFill>
            <a:schemeClr val="tx2">
              <a:lumMod val="20000"/>
              <a:lumOff val="80000"/>
            </a:schemeClr>
          </a:solidFill>
          <a:ln>
            <a:solidFill>
              <a:schemeClr val="accent2"/>
            </a:solidFill>
          </a:ln>
          <a:extLst/>
        </p:spPr>
        <p:txBody>
          <a:bodyPr vert="horz" wrap="square" lIns="91440" tIns="45720" rIns="91440" bIns="45720" numCol="1" anchor="ctr" anchorCtr="0" compatLnSpc="1">
            <a:prstTxWarp prst="textNoShape">
              <a:avLst/>
            </a:prstTxWarp>
          </a:bodyPr>
          <a:lstStyle>
            <a:lvl1pPr algn="ctr" defTabSz="342900" rtl="0" eaLnBrk="1" fontAlgn="base" hangingPunct="1">
              <a:spcBef>
                <a:spcPct val="0"/>
              </a:spcBef>
              <a:spcAft>
                <a:spcPct val="0"/>
              </a:spcAft>
              <a:defRPr sz="3300" kern="1200">
                <a:solidFill>
                  <a:schemeClr val="accent1"/>
                </a:solidFill>
                <a:latin typeface="+mj-lt"/>
                <a:ea typeface="MS PGothic" panose="020B0600070205080204" pitchFamily="34" charset="-128"/>
                <a:cs typeface="+mj-cs"/>
              </a:defRPr>
            </a:lvl1pPr>
            <a:lvl2pPr algn="ctr" defTabSz="342900" rtl="0" eaLnBrk="1" fontAlgn="base" hangingPunct="1">
              <a:spcBef>
                <a:spcPct val="0"/>
              </a:spcBef>
              <a:spcAft>
                <a:spcPct val="0"/>
              </a:spcAft>
              <a:defRPr sz="3300">
                <a:solidFill>
                  <a:schemeClr val="accent1"/>
                </a:solidFill>
                <a:latin typeface="Calibri" panose="020F0502020204030204" pitchFamily="34" charset="0"/>
                <a:ea typeface="MS PGothic" panose="020B0600070205080204" pitchFamily="34" charset="-128"/>
              </a:defRPr>
            </a:lvl2pPr>
            <a:lvl3pPr algn="ctr" defTabSz="342900" rtl="0" eaLnBrk="1" fontAlgn="base" hangingPunct="1">
              <a:spcBef>
                <a:spcPct val="0"/>
              </a:spcBef>
              <a:spcAft>
                <a:spcPct val="0"/>
              </a:spcAft>
              <a:defRPr sz="3300">
                <a:solidFill>
                  <a:schemeClr val="accent1"/>
                </a:solidFill>
                <a:latin typeface="Calibri" panose="020F0502020204030204" pitchFamily="34" charset="0"/>
                <a:ea typeface="MS PGothic" panose="020B0600070205080204" pitchFamily="34" charset="-128"/>
              </a:defRPr>
            </a:lvl3pPr>
            <a:lvl4pPr algn="ctr" defTabSz="342900" rtl="0" eaLnBrk="1" fontAlgn="base" hangingPunct="1">
              <a:spcBef>
                <a:spcPct val="0"/>
              </a:spcBef>
              <a:spcAft>
                <a:spcPct val="0"/>
              </a:spcAft>
              <a:defRPr sz="3300">
                <a:solidFill>
                  <a:schemeClr val="accent1"/>
                </a:solidFill>
                <a:latin typeface="Calibri" panose="020F0502020204030204" pitchFamily="34" charset="0"/>
                <a:ea typeface="MS PGothic" panose="020B0600070205080204" pitchFamily="34" charset="-128"/>
              </a:defRPr>
            </a:lvl4pPr>
            <a:lvl5pPr algn="ctr" defTabSz="342900" rtl="0" eaLnBrk="1" fontAlgn="base" hangingPunct="1">
              <a:spcBef>
                <a:spcPct val="0"/>
              </a:spcBef>
              <a:spcAft>
                <a:spcPct val="0"/>
              </a:spcAft>
              <a:defRPr sz="3300">
                <a:solidFill>
                  <a:schemeClr val="accent1"/>
                </a:solidFill>
                <a:latin typeface="Calibri" panose="020F0502020204030204" pitchFamily="34" charset="0"/>
                <a:ea typeface="MS PGothic" panose="020B0600070205080204" pitchFamily="34" charset="-128"/>
              </a:defRPr>
            </a:lvl5pPr>
            <a:lvl6pPr marL="342900" algn="ctr" defTabSz="342900" rtl="0" eaLnBrk="1" fontAlgn="base" hangingPunct="1">
              <a:spcBef>
                <a:spcPct val="0"/>
              </a:spcBef>
              <a:spcAft>
                <a:spcPct val="0"/>
              </a:spcAft>
              <a:defRPr sz="3300">
                <a:solidFill>
                  <a:schemeClr val="accent1"/>
                </a:solidFill>
                <a:latin typeface="Calibri" panose="020F0502020204030204" pitchFamily="34" charset="0"/>
                <a:ea typeface="MS PGothic" panose="020B0600070205080204" pitchFamily="34" charset="-128"/>
              </a:defRPr>
            </a:lvl6pPr>
            <a:lvl7pPr marL="685800" algn="ctr" defTabSz="342900" rtl="0" eaLnBrk="1" fontAlgn="base" hangingPunct="1">
              <a:spcBef>
                <a:spcPct val="0"/>
              </a:spcBef>
              <a:spcAft>
                <a:spcPct val="0"/>
              </a:spcAft>
              <a:defRPr sz="3300">
                <a:solidFill>
                  <a:schemeClr val="accent1"/>
                </a:solidFill>
                <a:latin typeface="Calibri" panose="020F0502020204030204" pitchFamily="34" charset="0"/>
                <a:ea typeface="MS PGothic" panose="020B0600070205080204" pitchFamily="34" charset="-128"/>
              </a:defRPr>
            </a:lvl7pPr>
            <a:lvl8pPr marL="1028700" algn="ctr" defTabSz="342900" rtl="0" eaLnBrk="1" fontAlgn="base" hangingPunct="1">
              <a:spcBef>
                <a:spcPct val="0"/>
              </a:spcBef>
              <a:spcAft>
                <a:spcPct val="0"/>
              </a:spcAft>
              <a:defRPr sz="3300">
                <a:solidFill>
                  <a:schemeClr val="accent1"/>
                </a:solidFill>
                <a:latin typeface="Calibri" panose="020F0502020204030204" pitchFamily="34" charset="0"/>
                <a:ea typeface="MS PGothic" panose="020B0600070205080204" pitchFamily="34" charset="-128"/>
              </a:defRPr>
            </a:lvl8pPr>
            <a:lvl9pPr marL="1371600" algn="ctr" defTabSz="342900" rtl="0" eaLnBrk="1" fontAlgn="base" hangingPunct="1">
              <a:spcBef>
                <a:spcPct val="0"/>
              </a:spcBef>
              <a:spcAft>
                <a:spcPct val="0"/>
              </a:spcAft>
              <a:defRPr sz="3300">
                <a:solidFill>
                  <a:schemeClr val="accent1"/>
                </a:solidFill>
                <a:latin typeface="Calibri" panose="020F0502020204030204" pitchFamily="34" charset="0"/>
                <a:ea typeface="MS PGothic" panose="020B0600070205080204" pitchFamily="34" charset="-128"/>
              </a:defRPr>
            </a:lvl9pPr>
          </a:lstStyle>
          <a:p>
            <a:r>
              <a:rPr lang="en-GB" dirty="0"/>
              <a:t>Lacking Confidence</a:t>
            </a:r>
          </a:p>
        </p:txBody>
      </p:sp>
      <p:sp>
        <p:nvSpPr>
          <p:cNvPr id="5" name="Content Placeholder 2">
            <a:extLst>
              <a:ext uri="{FF2B5EF4-FFF2-40B4-BE49-F238E27FC236}">
                <a16:creationId xmlns="" xmlns:a16="http://schemas.microsoft.com/office/drawing/2014/main" id="{04F83024-9729-47D9-AE4C-0671A4A08CCF}"/>
              </a:ext>
            </a:extLst>
          </p:cNvPr>
          <p:cNvSpPr txBox="1">
            <a:spLocks/>
          </p:cNvSpPr>
          <p:nvPr/>
        </p:nvSpPr>
        <p:spPr bwMode="auto">
          <a:xfrm>
            <a:off x="609600" y="4535558"/>
            <a:ext cx="10972800" cy="173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defTabSz="342900" rtl="0" eaLnBrk="1" fontAlgn="base" hangingPunct="1">
              <a:spcBef>
                <a:spcPct val="20000"/>
              </a:spcBef>
              <a:spcAft>
                <a:spcPct val="0"/>
              </a:spcAft>
              <a:buFont typeface="Arial" panose="020B0604020202020204" pitchFamily="34" charset="0"/>
              <a:buChar char="•"/>
              <a:defRPr sz="2400" kern="1200">
                <a:solidFill>
                  <a:schemeClr val="accent2"/>
                </a:solidFill>
                <a:latin typeface="+mn-lt"/>
                <a:ea typeface="MS PGothic" panose="020B0600070205080204" pitchFamily="34" charset="-128"/>
                <a:cs typeface="+mn-cs"/>
              </a:defRPr>
            </a:lvl1pPr>
            <a:lvl2pPr marL="557213" indent="-214313" algn="l" defTabSz="342900" rtl="0" eaLnBrk="1" fontAlgn="base" hangingPunct="1">
              <a:spcBef>
                <a:spcPct val="20000"/>
              </a:spcBef>
              <a:spcAft>
                <a:spcPct val="0"/>
              </a:spcAft>
              <a:buFont typeface="Arial" panose="020B0604020202020204" pitchFamily="34" charset="0"/>
              <a:buChar char="–"/>
              <a:defRPr sz="2100" kern="1200">
                <a:solidFill>
                  <a:schemeClr val="accent2"/>
                </a:solidFill>
                <a:latin typeface="+mn-lt"/>
                <a:ea typeface="MS PGothic" panose="020B0600070205080204" pitchFamily="34" charset="-128"/>
                <a:cs typeface="+mn-cs"/>
              </a:defRPr>
            </a:lvl2pPr>
            <a:lvl3pPr marL="857250" indent="-171450" algn="l" defTabSz="342900" rtl="0" eaLnBrk="1" fontAlgn="base" hangingPunct="1">
              <a:spcBef>
                <a:spcPct val="20000"/>
              </a:spcBef>
              <a:spcAft>
                <a:spcPct val="0"/>
              </a:spcAft>
              <a:buFont typeface="Arial" panose="020B0604020202020204" pitchFamily="34" charset="0"/>
              <a:buChar char="•"/>
              <a:defRPr kern="1200">
                <a:solidFill>
                  <a:schemeClr val="accent2"/>
                </a:solidFill>
                <a:latin typeface="+mn-lt"/>
                <a:ea typeface="MS PGothic" panose="020B0600070205080204" pitchFamily="34" charset="-128"/>
                <a:cs typeface="+mn-cs"/>
              </a:defRPr>
            </a:lvl3pPr>
            <a:lvl4pPr marL="1200150" indent="-171450" algn="l" defTabSz="342900" rtl="0" eaLnBrk="1" fontAlgn="base" hangingPunct="1">
              <a:spcBef>
                <a:spcPct val="20000"/>
              </a:spcBef>
              <a:spcAft>
                <a:spcPct val="0"/>
              </a:spcAft>
              <a:buFont typeface="Arial" panose="020B0604020202020204" pitchFamily="34" charset="0"/>
              <a:buChar char="–"/>
              <a:defRPr sz="1500" kern="1200">
                <a:solidFill>
                  <a:schemeClr val="accent2"/>
                </a:solidFill>
                <a:latin typeface="+mn-lt"/>
                <a:ea typeface="MS PGothic" panose="020B0600070205080204" pitchFamily="34" charset="-128"/>
                <a:cs typeface="+mn-cs"/>
              </a:defRPr>
            </a:lvl4pPr>
            <a:lvl5pPr marL="1543050" indent="-171450" algn="l" defTabSz="342900" rtl="0" eaLnBrk="1" fontAlgn="base" hangingPunct="1">
              <a:spcBef>
                <a:spcPct val="20000"/>
              </a:spcBef>
              <a:spcAft>
                <a:spcPct val="0"/>
              </a:spcAft>
              <a:buFont typeface="Arial" panose="020B0604020202020204" pitchFamily="34" charset="0"/>
              <a:buChar char="»"/>
              <a:defRPr sz="1500" kern="1200">
                <a:solidFill>
                  <a:schemeClr val="accent2"/>
                </a:solidFill>
                <a:latin typeface="+mn-lt"/>
                <a:ea typeface="MS PGothic" panose="020B0600070205080204"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GB" sz="3200" dirty="0"/>
              <a:t>In Brown et </a:t>
            </a:r>
            <a:r>
              <a:rPr lang="en-GB" sz="3200" dirty="0" err="1"/>
              <a:t>al’s</a:t>
            </a:r>
            <a:r>
              <a:rPr lang="en-GB" sz="3200" dirty="0"/>
              <a:t> (2012) study 4.5% of all participants lacked confidence in dealing with failing students</a:t>
            </a:r>
          </a:p>
        </p:txBody>
      </p:sp>
    </p:spTree>
    <p:extLst>
      <p:ext uri="{BB962C8B-B14F-4D97-AF65-F5344CB8AC3E}">
        <p14:creationId xmlns:p14="http://schemas.microsoft.com/office/powerpoint/2010/main" val="1844680137"/>
      </p:ext>
    </p:extLst>
  </p:cSld>
  <p:clrMapOvr>
    <a:masterClrMapping/>
  </p:clrMapOvr>
</p:sld>
</file>

<file path=ppt/theme/theme1.xml><?xml version="1.0" encoding="utf-8"?>
<a:theme xmlns:a="http://schemas.openxmlformats.org/drawingml/2006/main" name="BOLTON TEMPLATE">
  <a:themeElements>
    <a:clrScheme name="bolton 1">
      <a:dk1>
        <a:sysClr val="windowText" lastClr="000000"/>
      </a:dk1>
      <a:lt1>
        <a:sysClr val="window" lastClr="FFFFFF"/>
      </a:lt1>
      <a:dk2>
        <a:srgbClr val="1F497D"/>
      </a:dk2>
      <a:lt2>
        <a:srgbClr val="EEECE1"/>
      </a:lt2>
      <a:accent1>
        <a:srgbClr val="0A269D"/>
      </a:accent1>
      <a:accent2>
        <a:srgbClr val="1337C0"/>
      </a:accent2>
      <a:accent3>
        <a:srgbClr val="4941F3"/>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ritingDesignTemplate">
  <a:themeElements>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WritingDesign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ritingDesig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tingDesig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tingDesig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tingDesig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tingDesig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tingDesig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tingDesig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tingDesig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tingDesig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tingDesig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tingDesig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tingDesig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Organisation culture and the nurse</Template>
  <TotalTime>423</TotalTime>
  <Words>2107</Words>
  <Application>Microsoft Office PowerPoint</Application>
  <PresentationFormat>Widescreen</PresentationFormat>
  <Paragraphs>207</Paragraphs>
  <Slides>26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MS PGothic</vt:lpstr>
      <vt:lpstr>MS PGothic</vt:lpstr>
      <vt:lpstr>Arial</vt:lpstr>
      <vt:lpstr>Calibri</vt:lpstr>
      <vt:lpstr>BOLTON TEMPLATE</vt:lpstr>
      <vt:lpstr>WritingDesignTemplate</vt:lpstr>
      <vt:lpstr>Failing to Fail: supporting failing students in practice</vt:lpstr>
      <vt:lpstr>Workshop Aims</vt:lpstr>
      <vt:lpstr>PowerPoint Presentation</vt:lpstr>
      <vt:lpstr>Failure to Fail: nothing new </vt:lpstr>
      <vt:lpstr>PowerPoint Presentation</vt:lpstr>
      <vt:lpstr>Still as relevant today</vt:lpstr>
      <vt:lpstr>Systematic Reviews</vt:lpstr>
      <vt:lpstr>Giving the benefit of the doubt</vt:lpstr>
      <vt:lpstr>Being Courageous</vt:lpstr>
      <vt:lpstr>Emotional and Relational Aspects</vt:lpstr>
      <vt:lpstr>Still a cause of concern?</vt:lpstr>
      <vt:lpstr>Thoughts</vt:lpstr>
      <vt:lpstr>Have you ever passed a student nurse you felt should have failed?</vt:lpstr>
      <vt:lpstr>What were the reasons for passing a student who concerned you?</vt:lpstr>
      <vt:lpstr>77% had previously failed a student.  What impact did this have on the mentors own health and wellbeing?</vt:lpstr>
      <vt:lpstr>On a scale of 0 -10 how well do you think you have been prepared to manage a failing student?</vt:lpstr>
      <vt:lpstr>On a scale of 0 – 10 how confident are you in managing a failing student? </vt:lpstr>
      <vt:lpstr>Signs of a failing student</vt:lpstr>
      <vt:lpstr>Signs of a Failing Student</vt:lpstr>
      <vt:lpstr>Activity</vt:lpstr>
      <vt:lpstr>Consider</vt:lpstr>
      <vt:lpstr>Managing a failing student</vt:lpstr>
      <vt:lpstr>How can we support mentors?</vt:lpstr>
      <vt:lpstr>What do you think would be most useful in supporting you managing a failing student?</vt:lpstr>
      <vt:lpstr>Thank you</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Failing to Fail: supporting failing students in practice</dc:title>
  <dc:creator>jhardicre1@outlook.com</dc:creator>
  <cp:lastModifiedBy>Rooke, Clementinah</cp:lastModifiedBy>
  <cp:revision>41</cp:revision>
  <cp:lastPrinted>2017-07-07T08:32:15Z</cp:lastPrinted>
  <dcterms:created xsi:type="dcterms:W3CDTF">2017-07-06T18:05:43Z</dcterms:created>
  <dcterms:modified xsi:type="dcterms:W3CDTF">2017-07-10T08:51:38Z</dcterms:modified>
</cp:coreProperties>
</file>